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4"/>
  </p:notesMasterIdLst>
  <p:handoutMasterIdLst>
    <p:handoutMasterId r:id="rId45"/>
  </p:handoutMasterIdLst>
  <p:sldIdLst>
    <p:sldId id="282" r:id="rId2"/>
    <p:sldId id="301" r:id="rId3"/>
    <p:sldId id="302" r:id="rId4"/>
    <p:sldId id="283" r:id="rId5"/>
    <p:sldId id="284" r:id="rId6"/>
    <p:sldId id="333" r:id="rId7"/>
    <p:sldId id="303" r:id="rId8"/>
    <p:sldId id="304" r:id="rId9"/>
    <p:sldId id="305" r:id="rId10"/>
    <p:sldId id="306" r:id="rId11"/>
    <p:sldId id="317" r:id="rId12"/>
    <p:sldId id="285" r:id="rId13"/>
    <p:sldId id="323" r:id="rId14"/>
    <p:sldId id="307" r:id="rId15"/>
    <p:sldId id="286" r:id="rId16"/>
    <p:sldId id="294" r:id="rId17"/>
    <p:sldId id="295" r:id="rId18"/>
    <p:sldId id="296" r:id="rId19"/>
    <p:sldId id="320" r:id="rId20"/>
    <p:sldId id="298" r:id="rId21"/>
    <p:sldId id="315" r:id="rId22"/>
    <p:sldId id="308" r:id="rId23"/>
    <p:sldId id="288" r:id="rId24"/>
    <p:sldId id="262" r:id="rId25"/>
    <p:sldId id="291" r:id="rId26"/>
    <p:sldId id="292" r:id="rId27"/>
    <p:sldId id="293" r:id="rId28"/>
    <p:sldId id="310" r:id="rId29"/>
    <p:sldId id="324" r:id="rId30"/>
    <p:sldId id="325" r:id="rId31"/>
    <p:sldId id="311" r:id="rId32"/>
    <p:sldId id="326" r:id="rId33"/>
    <p:sldId id="300" r:id="rId34"/>
    <p:sldId id="327" r:id="rId35"/>
    <p:sldId id="328" r:id="rId36"/>
    <p:sldId id="316" r:id="rId37"/>
    <p:sldId id="318" r:id="rId38"/>
    <p:sldId id="329" r:id="rId39"/>
    <p:sldId id="330" r:id="rId40"/>
    <p:sldId id="321" r:id="rId41"/>
    <p:sldId id="331" r:id="rId42"/>
    <p:sldId id="31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konieczna" initials="AS" lastIdx="1" clrIdx="0">
    <p:extLst>
      <p:ext uri="{19B8F6BF-5375-455C-9EA6-DF929625EA0E}">
        <p15:presenceInfo xmlns:p15="http://schemas.microsoft.com/office/powerpoint/2012/main" userId="Anna Skonieczna" providerId="None"/>
      </p:ext>
    </p:extLst>
  </p:cmAuthor>
  <p:cmAuthor id="2" name="Magdalena Kozińska" initials="MK" lastIdx="15" clrIdx="1">
    <p:extLst>
      <p:ext uri="{19B8F6BF-5375-455C-9EA6-DF929625EA0E}">
        <p15:presenceInfo xmlns:p15="http://schemas.microsoft.com/office/powerpoint/2012/main" userId="S::magdalena.kozinska@hrp.com.pl::346cf268-72b2-4eec-946e-974dfd7bc708" providerId="AD"/>
      </p:ext>
    </p:extLst>
  </p:cmAuthor>
  <p:cmAuthor id="3" name="Agnieszka Bolewska" initials="AB" lastIdx="2" clrIdx="2">
    <p:extLst>
      <p:ext uri="{19B8F6BF-5375-455C-9EA6-DF929625EA0E}">
        <p15:presenceInfo xmlns:p15="http://schemas.microsoft.com/office/powerpoint/2012/main" userId="S::agnieszka.bolewska@hrp.com.pl::1ac8c510-2fb3-4753-91f0-48d5d63ea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CF7"/>
    <a:srgbClr val="B8E6C3"/>
    <a:srgbClr val="90D8A1"/>
    <a:srgbClr val="72CAF6"/>
    <a:srgbClr val="AFF3B5"/>
    <a:srgbClr val="B6B6B6"/>
    <a:srgbClr val="FBF8C5"/>
    <a:srgbClr val="F9F5A5"/>
    <a:srgbClr val="F0F2D2"/>
    <a:srgbClr val="E8F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Styl z motywem 2 — Ak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Styl jasny 3 — Ak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0" d="100"/>
          <a:sy n="80" d="100"/>
        </p:scale>
        <p:origin x="614" y="58"/>
      </p:cViewPr>
      <p:guideLst/>
    </p:cSldViewPr>
  </p:slideViewPr>
  <p:notesTextViewPr>
    <p:cViewPr>
      <p:scale>
        <a:sx n="1" d="1"/>
        <a:sy n="1" d="1"/>
      </p:scale>
      <p:origin x="0" y="0"/>
    </p:cViewPr>
  </p:notesTextViewPr>
  <p:notesViewPr>
    <p:cSldViewPr snapToGrid="0">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28A14-7C6E-42A5-94EF-58D82079083D}" type="doc">
      <dgm:prSet loTypeId="urn:microsoft.com/office/officeart/2005/8/layout/hProcess9" loCatId="process" qsTypeId="urn:microsoft.com/office/officeart/2005/8/quickstyle/simple2" qsCatId="simple" csTypeId="urn:microsoft.com/office/officeart/2005/8/colors/accent0_3" csCatId="mainScheme" phldr="1"/>
      <dgm:spPr/>
      <dgm:t>
        <a:bodyPr/>
        <a:lstStyle/>
        <a:p>
          <a:endParaRPr lang="pl-PL"/>
        </a:p>
      </dgm:t>
    </dgm:pt>
    <dgm:pt modelId="{52EA5BD6-FCD6-4FDA-8BF9-FEEEDE7B60CB}">
      <dgm:prSet phldrT="[Tekst]"/>
      <dgm:spPr/>
      <dgm:t>
        <a:bodyPr/>
        <a:lstStyle/>
        <a:p>
          <a:r>
            <a:rPr lang="pl-PL" b="1" dirty="0"/>
            <a:t>REJESTRACJA</a:t>
          </a:r>
          <a:r>
            <a:rPr lang="pl-PL" dirty="0"/>
            <a:t> profilu przedsiębiorstwa oraz indywidualnego w </a:t>
          </a:r>
          <a:r>
            <a:rPr lang="pl-PL" b="1" dirty="0"/>
            <a:t>BUR</a:t>
          </a:r>
          <a:endParaRPr lang="pl-PL" b="1" dirty="0">
            <a:solidFill>
              <a:schemeClr val="bg1"/>
            </a:solidFill>
          </a:endParaRPr>
        </a:p>
      </dgm:t>
    </dgm:pt>
    <dgm:pt modelId="{C6026751-457D-4BC9-B625-1DD920F1277B}" type="parTrans" cxnId="{A8AFB648-CBCB-46D1-B966-9FE2E293522C}">
      <dgm:prSet/>
      <dgm:spPr/>
      <dgm:t>
        <a:bodyPr/>
        <a:lstStyle/>
        <a:p>
          <a:endParaRPr lang="pl-PL"/>
        </a:p>
      </dgm:t>
    </dgm:pt>
    <dgm:pt modelId="{5C7A0C80-E5E6-4CC6-9273-A2A36A5D05DE}" type="sibTrans" cxnId="{A8AFB648-CBCB-46D1-B966-9FE2E293522C}">
      <dgm:prSet/>
      <dgm:spPr/>
      <dgm:t>
        <a:bodyPr/>
        <a:lstStyle/>
        <a:p>
          <a:endParaRPr lang="pl-PL"/>
        </a:p>
      </dgm:t>
    </dgm:pt>
    <dgm:pt modelId="{A4649CAF-858D-46A0-AB9E-6F5867D3C2E5}">
      <dgm:prSet phldrT="[Tekst]"/>
      <dgm:spPr/>
      <dgm:t>
        <a:bodyPr/>
        <a:lstStyle/>
        <a:p>
          <a:r>
            <a:rPr lang="pl-PL" b="1" dirty="0"/>
            <a:t>ZALOGOWANIE</a:t>
          </a:r>
          <a:r>
            <a:rPr lang="pl-PL" dirty="0"/>
            <a:t> się w Systemie Operatora</a:t>
          </a:r>
          <a:endParaRPr lang="pl-PL" dirty="0">
            <a:solidFill>
              <a:schemeClr val="bg1"/>
            </a:solidFill>
          </a:endParaRPr>
        </a:p>
      </dgm:t>
    </dgm:pt>
    <dgm:pt modelId="{E0968B02-EBC3-4ADD-A85F-011148AA57A4}" type="parTrans" cxnId="{AC9B7473-58EB-4E31-9642-A3A5E61A1248}">
      <dgm:prSet/>
      <dgm:spPr/>
      <dgm:t>
        <a:bodyPr/>
        <a:lstStyle/>
        <a:p>
          <a:endParaRPr lang="pl-PL"/>
        </a:p>
      </dgm:t>
    </dgm:pt>
    <dgm:pt modelId="{1B146FFB-39B4-44A1-AD92-79338738C8D7}" type="sibTrans" cxnId="{AC9B7473-58EB-4E31-9642-A3A5E61A1248}">
      <dgm:prSet/>
      <dgm:spPr/>
      <dgm:t>
        <a:bodyPr/>
        <a:lstStyle/>
        <a:p>
          <a:endParaRPr lang="pl-PL"/>
        </a:p>
      </dgm:t>
    </dgm:pt>
    <dgm:pt modelId="{18318C1C-FBE2-4386-B578-6F7F02CC5DCC}">
      <dgm:prSet phldrT="[Tekst]"/>
      <dgm:spPr/>
      <dgm:t>
        <a:bodyPr/>
        <a:lstStyle/>
        <a:p>
          <a:r>
            <a:rPr lang="pl-PL" b="1" dirty="0"/>
            <a:t>WYPEŁNIENIE</a:t>
          </a:r>
          <a:r>
            <a:rPr lang="pl-PL" dirty="0"/>
            <a:t> Wniosku o Umowę i przesłanie go przez System Operatora w momencie ogłoszenia naboru.</a:t>
          </a:r>
          <a:endParaRPr lang="pl-PL" b="1" dirty="0">
            <a:solidFill>
              <a:schemeClr val="bg1"/>
            </a:solidFill>
          </a:endParaRPr>
        </a:p>
      </dgm:t>
    </dgm:pt>
    <dgm:pt modelId="{4930E602-2841-4EEB-9F3B-3D41478D07A2}" type="parTrans" cxnId="{C4CB136E-BBA0-4C76-AB96-B00159674F65}">
      <dgm:prSet/>
      <dgm:spPr/>
      <dgm:t>
        <a:bodyPr/>
        <a:lstStyle/>
        <a:p>
          <a:endParaRPr lang="pl-PL"/>
        </a:p>
      </dgm:t>
    </dgm:pt>
    <dgm:pt modelId="{025A0771-8830-43ED-8B35-38AF1BA2BDB7}" type="sibTrans" cxnId="{C4CB136E-BBA0-4C76-AB96-B00159674F65}">
      <dgm:prSet/>
      <dgm:spPr/>
      <dgm:t>
        <a:bodyPr/>
        <a:lstStyle/>
        <a:p>
          <a:endParaRPr lang="pl-PL"/>
        </a:p>
      </dgm:t>
    </dgm:pt>
    <dgm:pt modelId="{710B2A36-9CDC-495D-9DD8-65340045CB47}">
      <dgm:prSet phldrT="[Tekst]"/>
      <dgm:spPr/>
      <dgm:t>
        <a:bodyPr/>
        <a:lstStyle/>
        <a:p>
          <a:r>
            <a:rPr lang="pl-PL" b="1" dirty="0">
              <a:solidFill>
                <a:schemeClr val="bg1"/>
              </a:solidFill>
            </a:rPr>
            <a:t>PODPISANIE UMOWY WSPARCIA ZE SPECJALISTĄ DS. REKRUTACJI</a:t>
          </a:r>
        </a:p>
      </dgm:t>
    </dgm:pt>
    <dgm:pt modelId="{2458C916-F9E2-4971-BE43-1FF235E51685}" type="parTrans" cxnId="{10B76D96-19ED-4ECC-A057-EECDDCDEF875}">
      <dgm:prSet/>
      <dgm:spPr/>
      <dgm:t>
        <a:bodyPr/>
        <a:lstStyle/>
        <a:p>
          <a:endParaRPr lang="pl-PL"/>
        </a:p>
      </dgm:t>
    </dgm:pt>
    <dgm:pt modelId="{75907B28-5424-4373-922A-6EA1FE5B81BD}" type="sibTrans" cxnId="{10B76D96-19ED-4ECC-A057-EECDDCDEF875}">
      <dgm:prSet/>
      <dgm:spPr/>
      <dgm:t>
        <a:bodyPr/>
        <a:lstStyle/>
        <a:p>
          <a:endParaRPr lang="pl-PL"/>
        </a:p>
      </dgm:t>
    </dgm:pt>
    <dgm:pt modelId="{29D1E86C-F295-4262-9350-9476EDF3ABDF}" type="pres">
      <dgm:prSet presAssocID="{0A828A14-7C6E-42A5-94EF-58D82079083D}" presName="CompostProcess" presStyleCnt="0">
        <dgm:presLayoutVars>
          <dgm:dir/>
          <dgm:resizeHandles val="exact"/>
        </dgm:presLayoutVars>
      </dgm:prSet>
      <dgm:spPr/>
    </dgm:pt>
    <dgm:pt modelId="{CBD1ED95-3633-4306-AB41-94EBF70C1BD7}" type="pres">
      <dgm:prSet presAssocID="{0A828A14-7C6E-42A5-94EF-58D82079083D}" presName="arrow" presStyleLbl="bgShp" presStyleIdx="0" presStyleCnt="1"/>
      <dgm:spPr/>
    </dgm:pt>
    <dgm:pt modelId="{B8B94DC7-185A-45F8-8B10-FB80B9114DA0}" type="pres">
      <dgm:prSet presAssocID="{0A828A14-7C6E-42A5-94EF-58D82079083D}" presName="linearProcess" presStyleCnt="0"/>
      <dgm:spPr/>
    </dgm:pt>
    <dgm:pt modelId="{CAB449ED-20A0-427D-B8B4-2279F69845E5}" type="pres">
      <dgm:prSet presAssocID="{52EA5BD6-FCD6-4FDA-8BF9-FEEEDE7B60CB}" presName="textNode" presStyleLbl="node1" presStyleIdx="0" presStyleCnt="4">
        <dgm:presLayoutVars>
          <dgm:bulletEnabled val="1"/>
        </dgm:presLayoutVars>
      </dgm:prSet>
      <dgm:spPr/>
    </dgm:pt>
    <dgm:pt modelId="{60078E33-5B33-41A2-8579-44538C10FD0D}" type="pres">
      <dgm:prSet presAssocID="{5C7A0C80-E5E6-4CC6-9273-A2A36A5D05DE}" presName="sibTrans" presStyleCnt="0"/>
      <dgm:spPr/>
    </dgm:pt>
    <dgm:pt modelId="{6F50C9EB-FA61-473A-B4D5-44118181EAE6}" type="pres">
      <dgm:prSet presAssocID="{A4649CAF-858D-46A0-AB9E-6F5867D3C2E5}" presName="textNode" presStyleLbl="node1" presStyleIdx="1" presStyleCnt="4">
        <dgm:presLayoutVars>
          <dgm:bulletEnabled val="1"/>
        </dgm:presLayoutVars>
      </dgm:prSet>
      <dgm:spPr/>
    </dgm:pt>
    <dgm:pt modelId="{6F04F4F0-1CFB-41F2-BA66-F7304B8ABE74}" type="pres">
      <dgm:prSet presAssocID="{1B146FFB-39B4-44A1-AD92-79338738C8D7}" presName="sibTrans" presStyleCnt="0"/>
      <dgm:spPr/>
    </dgm:pt>
    <dgm:pt modelId="{207682E5-6680-4C2A-AC3A-8A683E8CF7D0}" type="pres">
      <dgm:prSet presAssocID="{18318C1C-FBE2-4386-B578-6F7F02CC5DCC}" presName="textNode" presStyleLbl="node1" presStyleIdx="2" presStyleCnt="4" custLinFactNeighborX="38533" custLinFactNeighborY="-1689">
        <dgm:presLayoutVars>
          <dgm:bulletEnabled val="1"/>
        </dgm:presLayoutVars>
      </dgm:prSet>
      <dgm:spPr/>
    </dgm:pt>
    <dgm:pt modelId="{B59D445B-BE29-4BFF-89BE-BDB1031D7A71}" type="pres">
      <dgm:prSet presAssocID="{025A0771-8830-43ED-8B35-38AF1BA2BDB7}" presName="sibTrans" presStyleCnt="0"/>
      <dgm:spPr/>
    </dgm:pt>
    <dgm:pt modelId="{02B1D962-EAED-4D9C-80C7-87C72FC9203E}" type="pres">
      <dgm:prSet presAssocID="{710B2A36-9CDC-495D-9DD8-65340045CB47}" presName="textNode" presStyleLbl="node1" presStyleIdx="3" presStyleCnt="4" custLinFactNeighborX="17467" custLinFactNeighborY="1226">
        <dgm:presLayoutVars>
          <dgm:bulletEnabled val="1"/>
        </dgm:presLayoutVars>
      </dgm:prSet>
      <dgm:spPr/>
    </dgm:pt>
  </dgm:ptLst>
  <dgm:cxnLst>
    <dgm:cxn modelId="{B92FD808-28C5-4B1F-86EC-5EE8A0AC1543}" type="presOf" srcId="{710B2A36-9CDC-495D-9DD8-65340045CB47}" destId="{02B1D962-EAED-4D9C-80C7-87C72FC9203E}" srcOrd="0" destOrd="0" presId="urn:microsoft.com/office/officeart/2005/8/layout/hProcess9"/>
    <dgm:cxn modelId="{870E2E13-E62D-4AE4-B113-6A83F8E9B39C}" type="presOf" srcId="{52EA5BD6-FCD6-4FDA-8BF9-FEEEDE7B60CB}" destId="{CAB449ED-20A0-427D-B8B4-2279F69845E5}" srcOrd="0" destOrd="0" presId="urn:microsoft.com/office/officeart/2005/8/layout/hProcess9"/>
    <dgm:cxn modelId="{3DC0D731-C511-41B0-8F6C-1ECD8CF512E2}" type="presOf" srcId="{18318C1C-FBE2-4386-B578-6F7F02CC5DCC}" destId="{207682E5-6680-4C2A-AC3A-8A683E8CF7D0}" srcOrd="0" destOrd="0" presId="urn:microsoft.com/office/officeart/2005/8/layout/hProcess9"/>
    <dgm:cxn modelId="{751C7562-2300-4FAA-81A9-B94BFF478AB9}" type="presOf" srcId="{0A828A14-7C6E-42A5-94EF-58D82079083D}" destId="{29D1E86C-F295-4262-9350-9476EDF3ABDF}" srcOrd="0" destOrd="0" presId="urn:microsoft.com/office/officeart/2005/8/layout/hProcess9"/>
    <dgm:cxn modelId="{A8AFB648-CBCB-46D1-B966-9FE2E293522C}" srcId="{0A828A14-7C6E-42A5-94EF-58D82079083D}" destId="{52EA5BD6-FCD6-4FDA-8BF9-FEEEDE7B60CB}" srcOrd="0" destOrd="0" parTransId="{C6026751-457D-4BC9-B625-1DD920F1277B}" sibTransId="{5C7A0C80-E5E6-4CC6-9273-A2A36A5D05DE}"/>
    <dgm:cxn modelId="{C4CB136E-BBA0-4C76-AB96-B00159674F65}" srcId="{0A828A14-7C6E-42A5-94EF-58D82079083D}" destId="{18318C1C-FBE2-4386-B578-6F7F02CC5DCC}" srcOrd="2" destOrd="0" parTransId="{4930E602-2841-4EEB-9F3B-3D41478D07A2}" sibTransId="{025A0771-8830-43ED-8B35-38AF1BA2BDB7}"/>
    <dgm:cxn modelId="{AC9B7473-58EB-4E31-9642-A3A5E61A1248}" srcId="{0A828A14-7C6E-42A5-94EF-58D82079083D}" destId="{A4649CAF-858D-46A0-AB9E-6F5867D3C2E5}" srcOrd="1" destOrd="0" parTransId="{E0968B02-EBC3-4ADD-A85F-011148AA57A4}" sibTransId="{1B146FFB-39B4-44A1-AD92-79338738C8D7}"/>
    <dgm:cxn modelId="{19F5DB89-C848-484C-A779-686F0A74B74C}" type="presOf" srcId="{A4649CAF-858D-46A0-AB9E-6F5867D3C2E5}" destId="{6F50C9EB-FA61-473A-B4D5-44118181EAE6}" srcOrd="0" destOrd="0" presId="urn:microsoft.com/office/officeart/2005/8/layout/hProcess9"/>
    <dgm:cxn modelId="{10B76D96-19ED-4ECC-A057-EECDDCDEF875}" srcId="{0A828A14-7C6E-42A5-94EF-58D82079083D}" destId="{710B2A36-9CDC-495D-9DD8-65340045CB47}" srcOrd="3" destOrd="0" parTransId="{2458C916-F9E2-4971-BE43-1FF235E51685}" sibTransId="{75907B28-5424-4373-922A-6EA1FE5B81BD}"/>
    <dgm:cxn modelId="{038F4B65-C886-4F7D-B29B-9450E396A57D}" type="presParOf" srcId="{29D1E86C-F295-4262-9350-9476EDF3ABDF}" destId="{CBD1ED95-3633-4306-AB41-94EBF70C1BD7}" srcOrd="0" destOrd="0" presId="urn:microsoft.com/office/officeart/2005/8/layout/hProcess9"/>
    <dgm:cxn modelId="{D63C9535-46DD-4152-96D6-5D19B9C828FB}" type="presParOf" srcId="{29D1E86C-F295-4262-9350-9476EDF3ABDF}" destId="{B8B94DC7-185A-45F8-8B10-FB80B9114DA0}" srcOrd="1" destOrd="0" presId="urn:microsoft.com/office/officeart/2005/8/layout/hProcess9"/>
    <dgm:cxn modelId="{A7B0CECA-4270-4569-8247-03B982EE1AE5}" type="presParOf" srcId="{B8B94DC7-185A-45F8-8B10-FB80B9114DA0}" destId="{CAB449ED-20A0-427D-B8B4-2279F69845E5}" srcOrd="0" destOrd="0" presId="urn:microsoft.com/office/officeart/2005/8/layout/hProcess9"/>
    <dgm:cxn modelId="{973A08FF-9090-4B30-8D4C-70514724C13A}" type="presParOf" srcId="{B8B94DC7-185A-45F8-8B10-FB80B9114DA0}" destId="{60078E33-5B33-41A2-8579-44538C10FD0D}" srcOrd="1" destOrd="0" presId="urn:microsoft.com/office/officeart/2005/8/layout/hProcess9"/>
    <dgm:cxn modelId="{C6CD8057-D1B4-43E5-ACE4-4AB6563889D1}" type="presParOf" srcId="{B8B94DC7-185A-45F8-8B10-FB80B9114DA0}" destId="{6F50C9EB-FA61-473A-B4D5-44118181EAE6}" srcOrd="2" destOrd="0" presId="urn:microsoft.com/office/officeart/2005/8/layout/hProcess9"/>
    <dgm:cxn modelId="{0444888F-A883-462C-8B9F-231297178554}" type="presParOf" srcId="{B8B94DC7-185A-45F8-8B10-FB80B9114DA0}" destId="{6F04F4F0-1CFB-41F2-BA66-F7304B8ABE74}" srcOrd="3" destOrd="0" presId="urn:microsoft.com/office/officeart/2005/8/layout/hProcess9"/>
    <dgm:cxn modelId="{48F33D10-7225-4FEC-9879-443551EF1979}" type="presParOf" srcId="{B8B94DC7-185A-45F8-8B10-FB80B9114DA0}" destId="{207682E5-6680-4C2A-AC3A-8A683E8CF7D0}" srcOrd="4" destOrd="0" presId="urn:microsoft.com/office/officeart/2005/8/layout/hProcess9"/>
    <dgm:cxn modelId="{0A2F274C-FFC2-4D6D-802E-58B9C3E522AB}" type="presParOf" srcId="{B8B94DC7-185A-45F8-8B10-FB80B9114DA0}" destId="{B59D445B-BE29-4BFF-89BE-BDB1031D7A71}" srcOrd="5" destOrd="0" presId="urn:microsoft.com/office/officeart/2005/8/layout/hProcess9"/>
    <dgm:cxn modelId="{B40ADF8B-9359-4BB1-8907-5816CDD4A23D}" type="presParOf" srcId="{B8B94DC7-185A-45F8-8B10-FB80B9114DA0}" destId="{02B1D962-EAED-4D9C-80C7-87C72FC9203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C0E20-BAF7-408D-9C0F-91DFF7CF18C8}" type="doc">
      <dgm:prSet loTypeId="urn:microsoft.com/office/officeart/2009/3/layout/DescendingProcess" loCatId="process" qsTypeId="urn:microsoft.com/office/officeart/2005/8/quickstyle/simple2" qsCatId="simple" csTypeId="urn:microsoft.com/office/officeart/2005/8/colors/accent0_3" csCatId="mainScheme" phldr="1"/>
      <dgm:spPr/>
      <dgm:t>
        <a:bodyPr/>
        <a:lstStyle/>
        <a:p>
          <a:endParaRPr lang="pl-PL"/>
        </a:p>
      </dgm:t>
    </dgm:pt>
    <dgm:pt modelId="{85260511-A6BB-4BCC-96B3-9D1BC62F066B}">
      <dgm:prSet phldrT="[Tekst]"/>
      <dgm:spPr/>
      <dgm:t>
        <a:bodyPr/>
        <a:lstStyle/>
        <a:p>
          <a:r>
            <a:rPr lang="pl-PL" dirty="0"/>
            <a:t>Wniosek o umowę</a:t>
          </a:r>
        </a:p>
      </dgm:t>
    </dgm:pt>
    <dgm:pt modelId="{A0971E3D-DF08-4DAA-980B-5343139227B5}" type="parTrans" cxnId="{C54EA70E-5A99-4857-992F-C6D40B5340B1}">
      <dgm:prSet/>
      <dgm:spPr/>
      <dgm:t>
        <a:bodyPr/>
        <a:lstStyle/>
        <a:p>
          <a:endParaRPr lang="pl-PL"/>
        </a:p>
      </dgm:t>
    </dgm:pt>
    <dgm:pt modelId="{DDFDAE73-8763-4478-ADD5-286526AF964D}" type="sibTrans" cxnId="{C54EA70E-5A99-4857-992F-C6D40B5340B1}">
      <dgm:prSet/>
      <dgm:spPr/>
      <dgm:t>
        <a:bodyPr/>
        <a:lstStyle/>
        <a:p>
          <a:endParaRPr lang="pl-PL"/>
        </a:p>
      </dgm:t>
    </dgm:pt>
    <dgm:pt modelId="{C5D97CFB-D1D6-4AD3-8AF5-F0D52D25A467}">
      <dgm:prSet phldrT="[Tekst]"/>
      <dgm:spPr/>
      <dgm:t>
        <a:bodyPr/>
        <a:lstStyle/>
        <a:p>
          <a:pPr>
            <a:lnSpc>
              <a:spcPct val="100000"/>
            </a:lnSpc>
          </a:pPr>
          <a:r>
            <a:rPr lang="pl-PL" u="sng" dirty="0"/>
            <a:t>Weryfikacja wniosku</a:t>
          </a:r>
        </a:p>
        <a:p>
          <a:endParaRPr lang="pl-PL" dirty="0"/>
        </a:p>
      </dgm:t>
    </dgm:pt>
    <dgm:pt modelId="{5B0676AA-BFBB-4C41-85AB-F10365F926A5}" type="parTrans" cxnId="{37837668-3696-47DD-A9FB-3A4FCA66EA94}">
      <dgm:prSet/>
      <dgm:spPr/>
      <dgm:t>
        <a:bodyPr/>
        <a:lstStyle/>
        <a:p>
          <a:endParaRPr lang="pl-PL"/>
        </a:p>
      </dgm:t>
    </dgm:pt>
    <dgm:pt modelId="{DC2AE8F1-AAA6-4C4A-9AC1-17C70B60598F}" type="sibTrans" cxnId="{37837668-3696-47DD-A9FB-3A4FCA66EA94}">
      <dgm:prSet/>
      <dgm:spPr/>
      <dgm:t>
        <a:bodyPr/>
        <a:lstStyle/>
        <a:p>
          <a:endParaRPr lang="pl-PL"/>
        </a:p>
      </dgm:t>
    </dgm:pt>
    <dgm:pt modelId="{F5198572-3C80-4C69-A8D4-A5D53A13D054}">
      <dgm:prSet phldrT="[Tekst]"/>
      <dgm:spPr/>
      <dgm:t>
        <a:bodyPr/>
        <a:lstStyle/>
        <a:p>
          <a:pPr>
            <a:lnSpc>
              <a:spcPct val="100000"/>
            </a:lnSpc>
          </a:pPr>
          <a:r>
            <a:rPr lang="pl-PL"/>
            <a:t>Akceptacja wniosku </a:t>
          </a:r>
          <a:endParaRPr lang="pl-PL" dirty="0"/>
        </a:p>
      </dgm:t>
    </dgm:pt>
    <dgm:pt modelId="{47A34F71-6D25-449F-883B-8418EF7D6F25}" type="parTrans" cxnId="{83F687E7-B83F-4AAB-849C-70692D79FEFF}">
      <dgm:prSet/>
      <dgm:spPr/>
      <dgm:t>
        <a:bodyPr/>
        <a:lstStyle/>
        <a:p>
          <a:endParaRPr lang="pl-PL"/>
        </a:p>
      </dgm:t>
    </dgm:pt>
    <dgm:pt modelId="{D5AAD631-ED01-4EC8-968B-4365C2636D8C}" type="sibTrans" cxnId="{83F687E7-B83F-4AAB-849C-70692D79FEFF}">
      <dgm:prSet/>
      <dgm:spPr/>
      <dgm:t>
        <a:bodyPr/>
        <a:lstStyle/>
        <a:p>
          <a:endParaRPr lang="pl-PL"/>
        </a:p>
      </dgm:t>
    </dgm:pt>
    <dgm:pt modelId="{B44A484C-FC04-4CEF-9FFE-D9E2F7971C19}">
      <dgm:prSet phldrT="[Tekst]"/>
      <dgm:spPr/>
      <dgm:t>
        <a:bodyPr/>
        <a:lstStyle/>
        <a:p>
          <a:pPr>
            <a:lnSpc>
              <a:spcPct val="100000"/>
            </a:lnSpc>
          </a:pPr>
          <a:r>
            <a:rPr lang="pl-PL"/>
            <a:t>Podpisanie umowy</a:t>
          </a:r>
          <a:endParaRPr lang="pl-PL" dirty="0"/>
        </a:p>
      </dgm:t>
    </dgm:pt>
    <dgm:pt modelId="{6D12AF40-25BA-4FBC-940A-0235266B6B14}" type="parTrans" cxnId="{99621BF2-9682-4B21-B9DF-229E1C4B29E8}">
      <dgm:prSet/>
      <dgm:spPr/>
      <dgm:t>
        <a:bodyPr/>
        <a:lstStyle/>
        <a:p>
          <a:endParaRPr lang="pl-PL"/>
        </a:p>
      </dgm:t>
    </dgm:pt>
    <dgm:pt modelId="{2DD1355C-27FD-4ABF-AAD3-2C2EB166BFDA}" type="sibTrans" cxnId="{99621BF2-9682-4B21-B9DF-229E1C4B29E8}">
      <dgm:prSet/>
      <dgm:spPr/>
      <dgm:t>
        <a:bodyPr/>
        <a:lstStyle/>
        <a:p>
          <a:endParaRPr lang="pl-PL"/>
        </a:p>
      </dgm:t>
    </dgm:pt>
    <dgm:pt modelId="{32330C6F-1C2D-4126-9CE4-24124FC201C5}">
      <dgm:prSet phldrT="[Tekst]"/>
      <dgm:spPr/>
      <dgm:t>
        <a:bodyPr/>
        <a:lstStyle/>
        <a:p>
          <a:pPr>
            <a:lnSpc>
              <a:spcPct val="100000"/>
            </a:lnSpc>
          </a:pPr>
          <a:r>
            <a:rPr lang="pl-PL" b="0" dirty="0"/>
            <a:t>Wybór usług</a:t>
          </a:r>
        </a:p>
      </dgm:t>
    </dgm:pt>
    <dgm:pt modelId="{61E9C857-CE1A-44E2-B0B8-5CE5776D5CE2}" type="parTrans" cxnId="{4000BFA4-0981-4BD6-81FA-C575397A65F1}">
      <dgm:prSet/>
      <dgm:spPr/>
      <dgm:t>
        <a:bodyPr/>
        <a:lstStyle/>
        <a:p>
          <a:endParaRPr lang="pl-PL"/>
        </a:p>
      </dgm:t>
    </dgm:pt>
    <dgm:pt modelId="{2E861380-CBFD-48B6-879A-D27CBEBE811B}" type="sibTrans" cxnId="{4000BFA4-0981-4BD6-81FA-C575397A65F1}">
      <dgm:prSet/>
      <dgm:spPr/>
      <dgm:t>
        <a:bodyPr/>
        <a:lstStyle/>
        <a:p>
          <a:endParaRPr lang="pl-PL"/>
        </a:p>
      </dgm:t>
    </dgm:pt>
    <dgm:pt modelId="{ED9F79A1-62F2-4508-8333-9C396EEBA12E}" type="pres">
      <dgm:prSet presAssocID="{0CFC0E20-BAF7-408D-9C0F-91DFF7CF18C8}" presName="Name0" presStyleCnt="0">
        <dgm:presLayoutVars>
          <dgm:chMax val="7"/>
          <dgm:chPref val="5"/>
        </dgm:presLayoutVars>
      </dgm:prSet>
      <dgm:spPr/>
    </dgm:pt>
    <dgm:pt modelId="{7A74FCB7-CA38-44E4-A7AA-2EF0B973B147}" type="pres">
      <dgm:prSet presAssocID="{0CFC0E20-BAF7-408D-9C0F-91DFF7CF18C8}" presName="arrowNode" presStyleLbl="node1" presStyleIdx="0" presStyleCnt="1"/>
      <dgm:spPr>
        <a:solidFill>
          <a:srgbClr val="00B050"/>
        </a:solidFill>
      </dgm:spPr>
    </dgm:pt>
    <dgm:pt modelId="{A36551A8-F799-4C3B-A0FB-3C25220519AD}" type="pres">
      <dgm:prSet presAssocID="{85260511-A6BB-4BCC-96B3-9D1BC62F066B}" presName="txNode1" presStyleLbl="revTx" presStyleIdx="0" presStyleCnt="5" custScaleX="64219" custLinFactNeighborX="-15425" custLinFactNeighborY="-930">
        <dgm:presLayoutVars>
          <dgm:bulletEnabled val="1"/>
        </dgm:presLayoutVars>
      </dgm:prSet>
      <dgm:spPr/>
    </dgm:pt>
    <dgm:pt modelId="{2F69412C-EA43-45DB-9EC6-D11C3730FB7F}" type="pres">
      <dgm:prSet presAssocID="{C5D97CFB-D1D6-4AD3-8AF5-F0D52D25A467}" presName="txNode2" presStyleLbl="revTx" presStyleIdx="1" presStyleCnt="5">
        <dgm:presLayoutVars>
          <dgm:bulletEnabled val="1"/>
        </dgm:presLayoutVars>
      </dgm:prSet>
      <dgm:spPr/>
    </dgm:pt>
    <dgm:pt modelId="{4B4F3A6A-6A16-4C1F-99E2-5261EFF9DCDB}" type="pres">
      <dgm:prSet presAssocID="{DC2AE8F1-AAA6-4C4A-9AC1-17C70B60598F}" presName="dotNode2" presStyleCnt="0"/>
      <dgm:spPr/>
    </dgm:pt>
    <dgm:pt modelId="{A0EE336F-231C-4E68-9B08-AC6B31ADA282}" type="pres">
      <dgm:prSet presAssocID="{DC2AE8F1-AAA6-4C4A-9AC1-17C70B60598F}" presName="dotRepeatNode" presStyleLbl="fgShp" presStyleIdx="0" presStyleCnt="3"/>
      <dgm:spPr/>
    </dgm:pt>
    <dgm:pt modelId="{B1EA0E30-4190-4FD8-BB74-4E5889CF92BA}" type="pres">
      <dgm:prSet presAssocID="{F5198572-3C80-4C69-A8D4-A5D53A13D054}" presName="txNode3" presStyleLbl="revTx" presStyleIdx="2" presStyleCnt="5">
        <dgm:presLayoutVars>
          <dgm:bulletEnabled val="1"/>
        </dgm:presLayoutVars>
      </dgm:prSet>
      <dgm:spPr/>
    </dgm:pt>
    <dgm:pt modelId="{C8141871-3126-4EA4-B5AC-4B5B6C7AA86B}" type="pres">
      <dgm:prSet presAssocID="{D5AAD631-ED01-4EC8-968B-4365C2636D8C}" presName="dotNode3" presStyleCnt="0"/>
      <dgm:spPr/>
    </dgm:pt>
    <dgm:pt modelId="{DEA6FD41-6E8E-40DB-A5E1-D84F95899E98}" type="pres">
      <dgm:prSet presAssocID="{D5AAD631-ED01-4EC8-968B-4365C2636D8C}" presName="dotRepeatNode" presStyleLbl="fgShp" presStyleIdx="1" presStyleCnt="3"/>
      <dgm:spPr/>
    </dgm:pt>
    <dgm:pt modelId="{69143B12-C489-463E-8855-E8769BB75200}" type="pres">
      <dgm:prSet presAssocID="{B44A484C-FC04-4CEF-9FFE-D9E2F7971C19}" presName="txNode4" presStyleLbl="revTx" presStyleIdx="3" presStyleCnt="5">
        <dgm:presLayoutVars>
          <dgm:bulletEnabled val="1"/>
        </dgm:presLayoutVars>
      </dgm:prSet>
      <dgm:spPr/>
    </dgm:pt>
    <dgm:pt modelId="{8EA08A55-4E3D-461C-A1C3-5F0477C73292}" type="pres">
      <dgm:prSet presAssocID="{2DD1355C-27FD-4ABF-AAD3-2C2EB166BFDA}" presName="dotNode4" presStyleCnt="0"/>
      <dgm:spPr/>
    </dgm:pt>
    <dgm:pt modelId="{D7E7AAC5-8746-4C23-8FD5-73F26CA65A5C}" type="pres">
      <dgm:prSet presAssocID="{2DD1355C-27FD-4ABF-AAD3-2C2EB166BFDA}" presName="dotRepeatNode" presStyleLbl="fgShp" presStyleIdx="2" presStyleCnt="3"/>
      <dgm:spPr/>
    </dgm:pt>
    <dgm:pt modelId="{AAAE21D4-EDFB-47A7-854F-F25ED722E8F1}" type="pres">
      <dgm:prSet presAssocID="{32330C6F-1C2D-4126-9CE4-24124FC201C5}" presName="txNode5" presStyleLbl="revTx" presStyleIdx="4" presStyleCnt="5" custLinFactNeighborX="-50654" custLinFactNeighborY="-10911">
        <dgm:presLayoutVars>
          <dgm:bulletEnabled val="1"/>
        </dgm:presLayoutVars>
      </dgm:prSet>
      <dgm:spPr/>
    </dgm:pt>
  </dgm:ptLst>
  <dgm:cxnLst>
    <dgm:cxn modelId="{BDD28109-F445-408A-BCAC-F5885EC5A4B5}" type="presOf" srcId="{F5198572-3C80-4C69-A8D4-A5D53A13D054}" destId="{B1EA0E30-4190-4FD8-BB74-4E5889CF92BA}" srcOrd="0" destOrd="0" presId="urn:microsoft.com/office/officeart/2009/3/layout/DescendingProcess"/>
    <dgm:cxn modelId="{83AA9709-338F-4267-AD68-6470409778D8}" type="presOf" srcId="{2DD1355C-27FD-4ABF-AAD3-2C2EB166BFDA}" destId="{D7E7AAC5-8746-4C23-8FD5-73F26CA65A5C}" srcOrd="0" destOrd="0" presId="urn:microsoft.com/office/officeart/2009/3/layout/DescendingProcess"/>
    <dgm:cxn modelId="{C54EA70E-5A99-4857-992F-C6D40B5340B1}" srcId="{0CFC0E20-BAF7-408D-9C0F-91DFF7CF18C8}" destId="{85260511-A6BB-4BCC-96B3-9D1BC62F066B}" srcOrd="0" destOrd="0" parTransId="{A0971E3D-DF08-4DAA-980B-5343139227B5}" sibTransId="{DDFDAE73-8763-4478-ADD5-286526AF964D}"/>
    <dgm:cxn modelId="{0971E566-3965-4012-81B7-AA0FD4841B62}" type="presOf" srcId="{B44A484C-FC04-4CEF-9FFE-D9E2F7971C19}" destId="{69143B12-C489-463E-8855-E8769BB75200}" srcOrd="0" destOrd="0" presId="urn:microsoft.com/office/officeart/2009/3/layout/DescendingProcess"/>
    <dgm:cxn modelId="{37837668-3696-47DD-A9FB-3A4FCA66EA94}" srcId="{0CFC0E20-BAF7-408D-9C0F-91DFF7CF18C8}" destId="{C5D97CFB-D1D6-4AD3-8AF5-F0D52D25A467}" srcOrd="1" destOrd="0" parTransId="{5B0676AA-BFBB-4C41-85AB-F10365F926A5}" sibTransId="{DC2AE8F1-AAA6-4C4A-9AC1-17C70B60598F}"/>
    <dgm:cxn modelId="{A6D5C96A-1FAB-4448-BCAA-D14D0B7EE60A}" type="presOf" srcId="{0CFC0E20-BAF7-408D-9C0F-91DFF7CF18C8}" destId="{ED9F79A1-62F2-4508-8333-9C396EEBA12E}" srcOrd="0" destOrd="0" presId="urn:microsoft.com/office/officeart/2009/3/layout/DescendingProcess"/>
    <dgm:cxn modelId="{80843252-2E0E-4AEC-9012-E570F5A4037C}" type="presOf" srcId="{32330C6F-1C2D-4126-9CE4-24124FC201C5}" destId="{AAAE21D4-EDFB-47A7-854F-F25ED722E8F1}" srcOrd="0" destOrd="0" presId="urn:microsoft.com/office/officeart/2009/3/layout/DescendingProcess"/>
    <dgm:cxn modelId="{8302797F-DDB0-417F-9A60-67C8E24DBF6B}" type="presOf" srcId="{DC2AE8F1-AAA6-4C4A-9AC1-17C70B60598F}" destId="{A0EE336F-231C-4E68-9B08-AC6B31ADA282}" srcOrd="0" destOrd="0" presId="urn:microsoft.com/office/officeart/2009/3/layout/DescendingProcess"/>
    <dgm:cxn modelId="{4000BFA4-0981-4BD6-81FA-C575397A65F1}" srcId="{0CFC0E20-BAF7-408D-9C0F-91DFF7CF18C8}" destId="{32330C6F-1C2D-4126-9CE4-24124FC201C5}" srcOrd="4" destOrd="0" parTransId="{61E9C857-CE1A-44E2-B0B8-5CE5776D5CE2}" sibTransId="{2E861380-CBFD-48B6-879A-D27CBEBE811B}"/>
    <dgm:cxn modelId="{5B3FFCB9-0EA3-44B3-B9CC-5B9AF5C82173}" type="presOf" srcId="{85260511-A6BB-4BCC-96B3-9D1BC62F066B}" destId="{A36551A8-F799-4C3B-A0FB-3C25220519AD}" srcOrd="0" destOrd="0" presId="urn:microsoft.com/office/officeart/2009/3/layout/DescendingProcess"/>
    <dgm:cxn modelId="{2844EFBA-2A20-4D84-A111-233AC5ADAF11}" type="presOf" srcId="{D5AAD631-ED01-4EC8-968B-4365C2636D8C}" destId="{DEA6FD41-6E8E-40DB-A5E1-D84F95899E98}" srcOrd="0" destOrd="0" presId="urn:microsoft.com/office/officeart/2009/3/layout/DescendingProcess"/>
    <dgm:cxn modelId="{89CBD7CF-5F66-436D-8122-15A35EBA7730}" type="presOf" srcId="{C5D97CFB-D1D6-4AD3-8AF5-F0D52D25A467}" destId="{2F69412C-EA43-45DB-9EC6-D11C3730FB7F}" srcOrd="0" destOrd="0" presId="urn:microsoft.com/office/officeart/2009/3/layout/DescendingProcess"/>
    <dgm:cxn modelId="{83F687E7-B83F-4AAB-849C-70692D79FEFF}" srcId="{0CFC0E20-BAF7-408D-9C0F-91DFF7CF18C8}" destId="{F5198572-3C80-4C69-A8D4-A5D53A13D054}" srcOrd="2" destOrd="0" parTransId="{47A34F71-6D25-449F-883B-8418EF7D6F25}" sibTransId="{D5AAD631-ED01-4EC8-968B-4365C2636D8C}"/>
    <dgm:cxn modelId="{99621BF2-9682-4B21-B9DF-229E1C4B29E8}" srcId="{0CFC0E20-BAF7-408D-9C0F-91DFF7CF18C8}" destId="{B44A484C-FC04-4CEF-9FFE-D9E2F7971C19}" srcOrd="3" destOrd="0" parTransId="{6D12AF40-25BA-4FBC-940A-0235266B6B14}" sibTransId="{2DD1355C-27FD-4ABF-AAD3-2C2EB166BFDA}"/>
    <dgm:cxn modelId="{8AA571CA-8382-4377-BEA6-0CD26FF40437}" type="presParOf" srcId="{ED9F79A1-62F2-4508-8333-9C396EEBA12E}" destId="{7A74FCB7-CA38-44E4-A7AA-2EF0B973B147}" srcOrd="0" destOrd="0" presId="urn:microsoft.com/office/officeart/2009/3/layout/DescendingProcess"/>
    <dgm:cxn modelId="{D4BDC338-33FC-47C1-8DFA-DA210ABA37DD}" type="presParOf" srcId="{ED9F79A1-62F2-4508-8333-9C396EEBA12E}" destId="{A36551A8-F799-4C3B-A0FB-3C25220519AD}" srcOrd="1" destOrd="0" presId="urn:microsoft.com/office/officeart/2009/3/layout/DescendingProcess"/>
    <dgm:cxn modelId="{C3B3C927-B1D1-4E56-849D-D945C190016C}" type="presParOf" srcId="{ED9F79A1-62F2-4508-8333-9C396EEBA12E}" destId="{2F69412C-EA43-45DB-9EC6-D11C3730FB7F}" srcOrd="2" destOrd="0" presId="urn:microsoft.com/office/officeart/2009/3/layout/DescendingProcess"/>
    <dgm:cxn modelId="{04F31EF1-6B74-4348-9CC2-CFC1A25E15ED}" type="presParOf" srcId="{ED9F79A1-62F2-4508-8333-9C396EEBA12E}" destId="{4B4F3A6A-6A16-4C1F-99E2-5261EFF9DCDB}" srcOrd="3" destOrd="0" presId="urn:microsoft.com/office/officeart/2009/3/layout/DescendingProcess"/>
    <dgm:cxn modelId="{4868C4FB-92AC-4675-BCDA-11262E4CEDD1}" type="presParOf" srcId="{4B4F3A6A-6A16-4C1F-99E2-5261EFF9DCDB}" destId="{A0EE336F-231C-4E68-9B08-AC6B31ADA282}" srcOrd="0" destOrd="0" presId="urn:microsoft.com/office/officeart/2009/3/layout/DescendingProcess"/>
    <dgm:cxn modelId="{113D8ACE-80A5-44DB-B7F2-6A36A22E18B4}" type="presParOf" srcId="{ED9F79A1-62F2-4508-8333-9C396EEBA12E}" destId="{B1EA0E30-4190-4FD8-BB74-4E5889CF92BA}" srcOrd="4" destOrd="0" presId="urn:microsoft.com/office/officeart/2009/3/layout/DescendingProcess"/>
    <dgm:cxn modelId="{287002C5-4BE4-44CF-9B94-2D1DD9DF647F}" type="presParOf" srcId="{ED9F79A1-62F2-4508-8333-9C396EEBA12E}" destId="{C8141871-3126-4EA4-B5AC-4B5B6C7AA86B}" srcOrd="5" destOrd="0" presId="urn:microsoft.com/office/officeart/2009/3/layout/DescendingProcess"/>
    <dgm:cxn modelId="{87977FC4-2064-40BB-9FEE-09A91CE8CF32}" type="presParOf" srcId="{C8141871-3126-4EA4-B5AC-4B5B6C7AA86B}" destId="{DEA6FD41-6E8E-40DB-A5E1-D84F95899E98}" srcOrd="0" destOrd="0" presId="urn:microsoft.com/office/officeart/2009/3/layout/DescendingProcess"/>
    <dgm:cxn modelId="{7873D8B0-8401-4908-8F9A-A09CF8F86DF6}" type="presParOf" srcId="{ED9F79A1-62F2-4508-8333-9C396EEBA12E}" destId="{69143B12-C489-463E-8855-E8769BB75200}" srcOrd="6" destOrd="0" presId="urn:microsoft.com/office/officeart/2009/3/layout/DescendingProcess"/>
    <dgm:cxn modelId="{39FE6AD5-D32C-44AB-A292-DD8A3DE1282C}" type="presParOf" srcId="{ED9F79A1-62F2-4508-8333-9C396EEBA12E}" destId="{8EA08A55-4E3D-461C-A1C3-5F0477C73292}" srcOrd="7" destOrd="0" presId="urn:microsoft.com/office/officeart/2009/3/layout/DescendingProcess"/>
    <dgm:cxn modelId="{22AE7586-9D15-4500-8572-3CFA8796CE3C}" type="presParOf" srcId="{8EA08A55-4E3D-461C-A1C3-5F0477C73292}" destId="{D7E7AAC5-8746-4C23-8FD5-73F26CA65A5C}" srcOrd="0" destOrd="0" presId="urn:microsoft.com/office/officeart/2009/3/layout/DescendingProcess"/>
    <dgm:cxn modelId="{6950F34F-655F-467F-A745-436E9DE6B21D}" type="presParOf" srcId="{ED9F79A1-62F2-4508-8333-9C396EEBA12E}" destId="{AAAE21D4-EDFB-47A7-854F-F25ED722E8F1}" srcOrd="8"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353C9-FE06-4803-A8A3-04E6AEAC68A9}" type="doc">
      <dgm:prSet loTypeId="urn:microsoft.com/office/officeart/2005/8/layout/arrow1" loCatId="relationship" qsTypeId="urn:microsoft.com/office/officeart/2005/8/quickstyle/3d3" qsCatId="3D" csTypeId="urn:microsoft.com/office/officeart/2005/8/colors/accent0_3" csCatId="mainScheme" phldr="1"/>
      <dgm:spPr/>
      <dgm:t>
        <a:bodyPr/>
        <a:lstStyle/>
        <a:p>
          <a:endParaRPr lang="pl-PL"/>
        </a:p>
      </dgm:t>
    </dgm:pt>
    <dgm:pt modelId="{D76A9180-9F70-4303-801A-162C685FED98}">
      <dgm:prSet phldrT="[Tekst]"/>
      <dgm:spPr/>
      <dgm:t>
        <a:bodyPr/>
        <a:lstStyle/>
        <a:p>
          <a:r>
            <a:rPr lang="pl-PL" dirty="0"/>
            <a:t>Usługa rozwojowa z BUR</a:t>
          </a:r>
        </a:p>
      </dgm:t>
    </dgm:pt>
    <dgm:pt modelId="{21F1A31C-7B31-4840-BC0C-5B99683DC979}" type="parTrans" cxnId="{5C9377BD-0FD5-4405-8B45-60DDCAE12299}">
      <dgm:prSet/>
      <dgm:spPr/>
      <dgm:t>
        <a:bodyPr/>
        <a:lstStyle/>
        <a:p>
          <a:endParaRPr lang="pl-PL"/>
        </a:p>
      </dgm:t>
    </dgm:pt>
    <dgm:pt modelId="{2798B198-7F44-449B-BEC3-B981498CF85F}" type="sibTrans" cxnId="{5C9377BD-0FD5-4405-8B45-60DDCAE12299}">
      <dgm:prSet/>
      <dgm:spPr/>
      <dgm:t>
        <a:bodyPr/>
        <a:lstStyle/>
        <a:p>
          <a:endParaRPr lang="pl-PL"/>
        </a:p>
      </dgm:t>
    </dgm:pt>
    <dgm:pt modelId="{1430A8EA-D87A-4511-A105-A0A7D3A7B179}">
      <dgm:prSet phldrT="[Tekst]"/>
      <dgm:spPr/>
      <dgm:t>
        <a:bodyPr/>
        <a:lstStyle/>
        <a:p>
          <a:r>
            <a:rPr lang="pl-PL" dirty="0"/>
            <a:t>Usługa rozwojowa spoza BUR</a:t>
          </a:r>
        </a:p>
      </dgm:t>
    </dgm:pt>
    <dgm:pt modelId="{2B4EE6B6-3433-4932-B096-D463CD28D662}" type="parTrans" cxnId="{DFE00AF9-3857-4D33-B7C1-8A5F617C0189}">
      <dgm:prSet/>
      <dgm:spPr/>
      <dgm:t>
        <a:bodyPr/>
        <a:lstStyle/>
        <a:p>
          <a:endParaRPr lang="pl-PL"/>
        </a:p>
      </dgm:t>
    </dgm:pt>
    <dgm:pt modelId="{53BB49CD-9F49-4087-B0B5-F09B75035208}" type="sibTrans" cxnId="{DFE00AF9-3857-4D33-B7C1-8A5F617C0189}">
      <dgm:prSet/>
      <dgm:spPr/>
      <dgm:t>
        <a:bodyPr/>
        <a:lstStyle/>
        <a:p>
          <a:endParaRPr lang="pl-PL"/>
        </a:p>
      </dgm:t>
    </dgm:pt>
    <dgm:pt modelId="{1C9E86EA-8836-4AC7-8F94-16842093862B}" type="pres">
      <dgm:prSet presAssocID="{A64353C9-FE06-4803-A8A3-04E6AEAC68A9}" presName="cycle" presStyleCnt="0">
        <dgm:presLayoutVars>
          <dgm:dir/>
          <dgm:resizeHandles val="exact"/>
        </dgm:presLayoutVars>
      </dgm:prSet>
      <dgm:spPr/>
    </dgm:pt>
    <dgm:pt modelId="{1CBEA27E-68A1-4639-AC17-9ABE0FF91567}" type="pres">
      <dgm:prSet presAssocID="{D76A9180-9F70-4303-801A-162C685FED98}" presName="arrow" presStyleLbl="node1" presStyleIdx="0" presStyleCnt="2" custRadScaleRad="98026" custRadScaleInc="-429">
        <dgm:presLayoutVars>
          <dgm:bulletEnabled val="1"/>
        </dgm:presLayoutVars>
      </dgm:prSet>
      <dgm:spPr/>
    </dgm:pt>
    <dgm:pt modelId="{17F7EC25-274B-4734-AEF2-EF8131C4C0EE}" type="pres">
      <dgm:prSet presAssocID="{1430A8EA-D87A-4511-A105-A0A7D3A7B179}" presName="arrow" presStyleLbl="node1" presStyleIdx="1" presStyleCnt="2">
        <dgm:presLayoutVars>
          <dgm:bulletEnabled val="1"/>
        </dgm:presLayoutVars>
      </dgm:prSet>
      <dgm:spPr/>
    </dgm:pt>
  </dgm:ptLst>
  <dgm:cxnLst>
    <dgm:cxn modelId="{A6B1BCA9-E189-4607-9DCB-0D5238B34802}" type="presOf" srcId="{1430A8EA-D87A-4511-A105-A0A7D3A7B179}" destId="{17F7EC25-274B-4734-AEF2-EF8131C4C0EE}" srcOrd="0" destOrd="0" presId="urn:microsoft.com/office/officeart/2005/8/layout/arrow1"/>
    <dgm:cxn modelId="{5C9377BD-0FD5-4405-8B45-60DDCAE12299}" srcId="{A64353C9-FE06-4803-A8A3-04E6AEAC68A9}" destId="{D76A9180-9F70-4303-801A-162C685FED98}" srcOrd="0" destOrd="0" parTransId="{21F1A31C-7B31-4840-BC0C-5B99683DC979}" sibTransId="{2798B198-7F44-449B-BEC3-B981498CF85F}"/>
    <dgm:cxn modelId="{C8664AD6-875C-4EF2-9C09-E674D4A48092}" type="presOf" srcId="{A64353C9-FE06-4803-A8A3-04E6AEAC68A9}" destId="{1C9E86EA-8836-4AC7-8F94-16842093862B}" srcOrd="0" destOrd="0" presId="urn:microsoft.com/office/officeart/2005/8/layout/arrow1"/>
    <dgm:cxn modelId="{324F2FD8-9FD9-499E-8CC2-BAF471C7DA4A}" type="presOf" srcId="{D76A9180-9F70-4303-801A-162C685FED98}" destId="{1CBEA27E-68A1-4639-AC17-9ABE0FF91567}" srcOrd="0" destOrd="0" presId="urn:microsoft.com/office/officeart/2005/8/layout/arrow1"/>
    <dgm:cxn modelId="{DFE00AF9-3857-4D33-B7C1-8A5F617C0189}" srcId="{A64353C9-FE06-4803-A8A3-04E6AEAC68A9}" destId="{1430A8EA-D87A-4511-A105-A0A7D3A7B179}" srcOrd="1" destOrd="0" parTransId="{2B4EE6B6-3433-4932-B096-D463CD28D662}" sibTransId="{53BB49CD-9F49-4087-B0B5-F09B75035208}"/>
    <dgm:cxn modelId="{9F9A1F2D-51A2-47A8-8AA8-C9BEABCE46C4}" type="presParOf" srcId="{1C9E86EA-8836-4AC7-8F94-16842093862B}" destId="{1CBEA27E-68A1-4639-AC17-9ABE0FF91567}" srcOrd="0" destOrd="0" presId="urn:microsoft.com/office/officeart/2005/8/layout/arrow1"/>
    <dgm:cxn modelId="{5F4CF679-76A1-48DE-B450-3C4D3282DFF9}" type="presParOf" srcId="{1C9E86EA-8836-4AC7-8F94-16842093862B}" destId="{17F7EC25-274B-4734-AEF2-EF8131C4C0EE}"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3F7EDE-CA5D-477B-A115-D7A19166773F}" type="doc">
      <dgm:prSet loTypeId="urn:microsoft.com/office/officeart/2005/8/layout/bProcess4" loCatId="process" qsTypeId="urn:microsoft.com/office/officeart/2005/8/quickstyle/simple2" qsCatId="simple" csTypeId="urn:microsoft.com/office/officeart/2005/8/colors/accent0_3" csCatId="mainScheme" phldr="1"/>
      <dgm:spPr/>
      <dgm:t>
        <a:bodyPr/>
        <a:lstStyle/>
        <a:p>
          <a:endParaRPr lang="pl-PL"/>
        </a:p>
      </dgm:t>
    </dgm:pt>
    <dgm:pt modelId="{0C2F7178-89F1-4F31-B78B-D8DF0015BA48}">
      <dgm:prSet phldrT="[Tekst]" custT="1"/>
      <dgm:spPr/>
      <dgm:t>
        <a:bodyPr/>
        <a:lstStyle/>
        <a:p>
          <a:r>
            <a:rPr lang="pl-PL" sz="1300" b="1" dirty="0"/>
            <a:t>Po realizacji usługi rozwojowej wykonawca (Dostawca Usług) wystawi fakturę Vat na Przedsiębiorcę.</a:t>
          </a:r>
        </a:p>
      </dgm:t>
    </dgm:pt>
    <dgm:pt modelId="{84FB8E4C-677D-45F8-A666-ADE7324B8A23}" type="parTrans" cxnId="{98E596E8-1436-4405-B268-28D5ABE18EF6}">
      <dgm:prSet/>
      <dgm:spPr/>
      <dgm:t>
        <a:bodyPr/>
        <a:lstStyle/>
        <a:p>
          <a:endParaRPr lang="pl-PL"/>
        </a:p>
      </dgm:t>
    </dgm:pt>
    <dgm:pt modelId="{D84585A7-D686-42B1-BF90-68FA9AB153C5}" type="sibTrans" cxnId="{98E596E8-1436-4405-B268-28D5ABE18EF6}">
      <dgm:prSet/>
      <dgm:spPr>
        <a:solidFill>
          <a:srgbClr val="00B050"/>
        </a:solidFill>
      </dgm:spPr>
      <dgm:t>
        <a:bodyPr/>
        <a:lstStyle/>
        <a:p>
          <a:endParaRPr lang="pl-PL"/>
        </a:p>
      </dgm:t>
    </dgm:pt>
    <dgm:pt modelId="{C4AE2851-5FDC-4966-AC4D-05F8272621AF}">
      <dgm:prSet phldrT="[Tekst]" custT="1"/>
      <dgm:spPr/>
      <dgm:t>
        <a:bodyPr/>
        <a:lstStyle/>
        <a:p>
          <a:r>
            <a:rPr lang="pl-PL" sz="1300" b="1" dirty="0">
              <a:solidFill>
                <a:schemeClr val="bg1"/>
              </a:solidFill>
              <a:latin typeface="+mn-lt"/>
            </a:rPr>
            <a:t>Przedsiębiorca w ciągu 5 dni roboczych od zakończenia realizacji usługi rozwojowej z BUR wgrywa do systemu Operatora Wniosek o zaliczkę wraz z fakturą VAT (stanowiącą załącznik do wniosku o zaliczkę).</a:t>
          </a:r>
        </a:p>
      </dgm:t>
    </dgm:pt>
    <dgm:pt modelId="{009A9ADE-1009-409A-8117-05A32FA9095A}" type="parTrans" cxnId="{531EA426-BC0D-4A23-93F6-F8AFCB2E36C7}">
      <dgm:prSet/>
      <dgm:spPr/>
      <dgm:t>
        <a:bodyPr/>
        <a:lstStyle/>
        <a:p>
          <a:endParaRPr lang="pl-PL"/>
        </a:p>
      </dgm:t>
    </dgm:pt>
    <dgm:pt modelId="{9A9FA477-16B4-47C0-95C7-6B5396B3988A}" type="sibTrans" cxnId="{531EA426-BC0D-4A23-93F6-F8AFCB2E36C7}">
      <dgm:prSet/>
      <dgm:spPr>
        <a:solidFill>
          <a:srgbClr val="00B050"/>
        </a:solidFill>
      </dgm:spPr>
      <dgm:t>
        <a:bodyPr/>
        <a:lstStyle/>
        <a:p>
          <a:endParaRPr lang="pl-PL"/>
        </a:p>
      </dgm:t>
    </dgm:pt>
    <dgm:pt modelId="{67BB74C7-8756-45DF-82C9-63F0B0BE92FD}">
      <dgm:prSet phldrT="[Tekst]" custT="1"/>
      <dgm:spPr/>
      <dgm:t>
        <a:bodyPr/>
        <a:lstStyle/>
        <a:p>
          <a:r>
            <a:rPr lang="pl-PL" sz="1300" b="1" dirty="0">
              <a:latin typeface="+mn-lt"/>
            </a:rPr>
            <a:t>Operator przelewa na rachunek bankowy Przedsiębiorcy podany we wniosku o zaliczkę) kwotę zaliczki stanowiącą maksymalnie 50 % wartości usługi netto w terminie do 14 dni kalendarzowych od zaakceptowania dokumentów.</a:t>
          </a:r>
        </a:p>
      </dgm:t>
    </dgm:pt>
    <dgm:pt modelId="{D328B0FD-F570-4FF1-AD66-EA2FC2CDB131}" type="parTrans" cxnId="{C1AAEF77-E574-4F88-9BCE-4C15A3386006}">
      <dgm:prSet/>
      <dgm:spPr/>
      <dgm:t>
        <a:bodyPr/>
        <a:lstStyle/>
        <a:p>
          <a:endParaRPr lang="pl-PL"/>
        </a:p>
      </dgm:t>
    </dgm:pt>
    <dgm:pt modelId="{6A1D6648-7970-4860-AA38-940C070DA513}" type="sibTrans" cxnId="{C1AAEF77-E574-4F88-9BCE-4C15A3386006}">
      <dgm:prSet/>
      <dgm:spPr>
        <a:solidFill>
          <a:srgbClr val="00B050"/>
        </a:solidFill>
      </dgm:spPr>
      <dgm:t>
        <a:bodyPr/>
        <a:lstStyle/>
        <a:p>
          <a:endParaRPr lang="pl-PL"/>
        </a:p>
      </dgm:t>
    </dgm:pt>
    <dgm:pt modelId="{9F212D7C-6A50-4777-BEEB-F685A114E0A1}">
      <dgm:prSet phldrT="[Tekst]" custT="1"/>
      <dgm:spPr/>
      <dgm:t>
        <a:bodyPr/>
        <a:lstStyle/>
        <a:p>
          <a:r>
            <a:rPr lang="pl-PL" sz="1300" b="1" dirty="0"/>
            <a:t>Przedsiębiorca dokonuje przelewem płatności za usługę rozwojową do Dostawcy Usług w wysokości 100% wartości usługi (ze środków własnych oraz ze środków zaliczki).</a:t>
          </a:r>
        </a:p>
      </dgm:t>
    </dgm:pt>
    <dgm:pt modelId="{19533D01-CCA1-43BC-A3DB-82F11E7092B4}" type="parTrans" cxnId="{C957FBD5-D049-47BD-9D1E-28194DF294C8}">
      <dgm:prSet/>
      <dgm:spPr/>
      <dgm:t>
        <a:bodyPr/>
        <a:lstStyle/>
        <a:p>
          <a:endParaRPr lang="pl-PL"/>
        </a:p>
      </dgm:t>
    </dgm:pt>
    <dgm:pt modelId="{D8998D23-0BAC-4636-8309-EB4EACF890C4}" type="sibTrans" cxnId="{C957FBD5-D049-47BD-9D1E-28194DF294C8}">
      <dgm:prSet/>
      <dgm:spPr>
        <a:solidFill>
          <a:srgbClr val="00B050"/>
        </a:solidFill>
      </dgm:spPr>
      <dgm:t>
        <a:bodyPr/>
        <a:lstStyle/>
        <a:p>
          <a:endParaRPr lang="pl-PL"/>
        </a:p>
      </dgm:t>
    </dgm:pt>
    <dgm:pt modelId="{EB6387AC-28A9-4432-9F06-04880EC89886}">
      <dgm:prSet phldrT="[Tekst]" custT="1"/>
      <dgm:spPr/>
      <dgm:t>
        <a:bodyPr/>
        <a:lstStyle/>
        <a:p>
          <a:r>
            <a:rPr lang="pl-PL" sz="1300" b="1" dirty="0"/>
            <a:t>Przedsiębiorca przekazuje Operatorowi dokumenty rozliczeniowe poprzez wgranie ich do Systemu Operatora w ciągu 5 dni roboczych od otrzymania zaliczki na usługę rozwojową </a:t>
          </a:r>
        </a:p>
      </dgm:t>
    </dgm:pt>
    <dgm:pt modelId="{C91EDE9A-4A40-457B-9071-705CB9658101}" type="parTrans" cxnId="{2111341E-112B-4ACE-A51F-D85A6218BADC}">
      <dgm:prSet/>
      <dgm:spPr/>
      <dgm:t>
        <a:bodyPr/>
        <a:lstStyle/>
        <a:p>
          <a:endParaRPr lang="pl-PL"/>
        </a:p>
      </dgm:t>
    </dgm:pt>
    <dgm:pt modelId="{18993303-DEDE-4B4B-89FE-FC11D2D63851}" type="sibTrans" cxnId="{2111341E-112B-4ACE-A51F-D85A6218BADC}">
      <dgm:prSet/>
      <dgm:spPr>
        <a:solidFill>
          <a:srgbClr val="00B050"/>
        </a:solidFill>
      </dgm:spPr>
      <dgm:t>
        <a:bodyPr/>
        <a:lstStyle/>
        <a:p>
          <a:endParaRPr lang="pl-PL"/>
        </a:p>
      </dgm:t>
    </dgm:pt>
    <dgm:pt modelId="{DF75C2A5-B9B8-4CB9-AF11-9FB42BF0673A}">
      <dgm:prSet phldrT="[Tekst]" custT="1"/>
      <dgm:spPr/>
      <dgm:t>
        <a:bodyPr/>
        <a:lstStyle/>
        <a:p>
          <a:r>
            <a:rPr lang="pl-PL" sz="1300" b="1" dirty="0"/>
            <a:t>Operator w terminie do 14 dni roboczych od otrzymania od Przedsiębiorcy wszelkich wymaganych dokumentów wskazanych dokona ich weryfikacji pod względem formalnym, rachunkowym </a:t>
          </a:r>
          <a:br>
            <a:rPr lang="pl-PL" sz="1300" b="1" dirty="0"/>
          </a:br>
          <a:r>
            <a:rPr lang="pl-PL" sz="1300" b="1" dirty="0"/>
            <a:t>i merytorycznym. </a:t>
          </a:r>
        </a:p>
      </dgm:t>
    </dgm:pt>
    <dgm:pt modelId="{1075275B-AAF0-4016-B200-C4B5F13A2933}" type="parTrans" cxnId="{D0394C4F-14EB-4746-9B31-E328DD1A2D24}">
      <dgm:prSet/>
      <dgm:spPr/>
      <dgm:t>
        <a:bodyPr/>
        <a:lstStyle/>
        <a:p>
          <a:endParaRPr lang="pl-PL"/>
        </a:p>
      </dgm:t>
    </dgm:pt>
    <dgm:pt modelId="{993AB25D-F295-422A-BC09-9020DC30A8BF}" type="sibTrans" cxnId="{D0394C4F-14EB-4746-9B31-E328DD1A2D24}">
      <dgm:prSet/>
      <dgm:spPr>
        <a:solidFill>
          <a:srgbClr val="00B050"/>
        </a:solidFill>
      </dgm:spPr>
      <dgm:t>
        <a:bodyPr/>
        <a:lstStyle/>
        <a:p>
          <a:endParaRPr lang="pl-PL"/>
        </a:p>
      </dgm:t>
    </dgm:pt>
    <dgm:pt modelId="{C1F70E50-3C91-4CFB-9E8D-1C2078580135}">
      <dgm:prSet phldrT="[Tekst]" custT="1"/>
      <dgm:spPr/>
      <dgm:t>
        <a:bodyPr/>
        <a:lstStyle/>
        <a:p>
          <a:r>
            <a:rPr lang="pl-PL" sz="1300" b="1" dirty="0"/>
            <a:t>W przypadku stwierdzenia braków formalnych lub konieczności złożenia wyjaśnień do złożonych przez Przedsiębiorcę dokumentów rozliczeniowych, Przedsiębiorca zostanie wezwany do ich uzupełnienia lub złożenia dodatkowych wyjaśnień w wyznaczonym przez Operatora terminie.</a:t>
          </a:r>
        </a:p>
      </dgm:t>
    </dgm:pt>
    <dgm:pt modelId="{09B5AC72-1D72-4A72-8E67-0E6CA2AF90B6}" type="parTrans" cxnId="{25C44A21-A4AC-4125-83DC-F78451D760BF}">
      <dgm:prSet/>
      <dgm:spPr/>
      <dgm:t>
        <a:bodyPr/>
        <a:lstStyle/>
        <a:p>
          <a:endParaRPr lang="pl-PL"/>
        </a:p>
      </dgm:t>
    </dgm:pt>
    <dgm:pt modelId="{514AB3D7-BAC5-4EC2-A462-3AF78E22B5F8}" type="sibTrans" cxnId="{25C44A21-A4AC-4125-83DC-F78451D760BF}">
      <dgm:prSet/>
      <dgm:spPr>
        <a:solidFill>
          <a:srgbClr val="00B050"/>
        </a:solidFill>
      </dgm:spPr>
      <dgm:t>
        <a:bodyPr/>
        <a:lstStyle/>
        <a:p>
          <a:endParaRPr lang="pl-PL"/>
        </a:p>
      </dgm:t>
    </dgm:pt>
    <dgm:pt modelId="{20F3BD47-D2B4-46E7-8152-5B3B8DD4D7D3}">
      <dgm:prSet phldrT="[Tekst]" custT="1"/>
      <dgm:spPr/>
      <dgm:t>
        <a:bodyPr/>
        <a:lstStyle/>
        <a:p>
          <a:r>
            <a:rPr lang="pl-PL" sz="1300" b="1" dirty="0"/>
            <a:t>Operator dokonuje refundacji w terminie do 14 dni kalendarzowych od zaakceptowania kompletnych i poprawnych dokumentów oraz po zweryfikowaniu dokonania przez uczestnika i pracodawcę oceny usługi rozwojowej.</a:t>
          </a:r>
        </a:p>
      </dgm:t>
    </dgm:pt>
    <dgm:pt modelId="{AD5E9A72-7C84-4ED3-9803-CDDED76C6F5D}" type="parTrans" cxnId="{D4B201A2-B617-48D7-9236-D2EC624E8D11}">
      <dgm:prSet/>
      <dgm:spPr/>
      <dgm:t>
        <a:bodyPr/>
        <a:lstStyle/>
        <a:p>
          <a:endParaRPr lang="pl-PL"/>
        </a:p>
      </dgm:t>
    </dgm:pt>
    <dgm:pt modelId="{3356265E-BCF4-4185-9A30-064197434465}" type="sibTrans" cxnId="{D4B201A2-B617-48D7-9236-D2EC624E8D11}">
      <dgm:prSet/>
      <dgm:spPr/>
      <dgm:t>
        <a:bodyPr/>
        <a:lstStyle/>
        <a:p>
          <a:endParaRPr lang="pl-PL"/>
        </a:p>
      </dgm:t>
    </dgm:pt>
    <dgm:pt modelId="{409B1948-A2AB-4DFA-96C8-02845022C0E8}" type="pres">
      <dgm:prSet presAssocID="{033F7EDE-CA5D-477B-A115-D7A19166773F}" presName="Name0" presStyleCnt="0">
        <dgm:presLayoutVars>
          <dgm:dir/>
          <dgm:resizeHandles/>
        </dgm:presLayoutVars>
      </dgm:prSet>
      <dgm:spPr/>
    </dgm:pt>
    <dgm:pt modelId="{2C3AABD5-71A3-4D69-A0AA-FEA31592DFBC}" type="pres">
      <dgm:prSet presAssocID="{0C2F7178-89F1-4F31-B78B-D8DF0015BA48}" presName="compNode" presStyleCnt="0"/>
      <dgm:spPr/>
    </dgm:pt>
    <dgm:pt modelId="{D6BB49D8-F647-411D-B081-31B9DC817419}" type="pres">
      <dgm:prSet presAssocID="{0C2F7178-89F1-4F31-B78B-D8DF0015BA48}" presName="dummyConnPt" presStyleCnt="0"/>
      <dgm:spPr/>
    </dgm:pt>
    <dgm:pt modelId="{CF68678F-F58C-4D1E-9355-2290B0A6662F}" type="pres">
      <dgm:prSet presAssocID="{0C2F7178-89F1-4F31-B78B-D8DF0015BA48}" presName="node" presStyleLbl="node1" presStyleIdx="0" presStyleCnt="8" custScaleY="57589" custLinFactNeighborX="-331" custLinFactNeighborY="21780">
        <dgm:presLayoutVars>
          <dgm:bulletEnabled val="1"/>
        </dgm:presLayoutVars>
      </dgm:prSet>
      <dgm:spPr/>
    </dgm:pt>
    <dgm:pt modelId="{9B3F26A3-3661-46F1-BF5E-6F62F899432C}" type="pres">
      <dgm:prSet presAssocID="{D84585A7-D686-42B1-BF90-68FA9AB153C5}" presName="sibTrans" presStyleLbl="bgSibTrans2D1" presStyleIdx="0" presStyleCnt="7" custAng="16262960" custScaleX="19086" custScaleY="261972" custLinFactNeighborX="43603" custLinFactNeighborY="66348"/>
      <dgm:spPr>
        <a:prstGeom prst="downArrow">
          <a:avLst/>
        </a:prstGeom>
      </dgm:spPr>
    </dgm:pt>
    <dgm:pt modelId="{AE7BDA01-065E-4B34-B4D2-E1C4ADFD9C04}" type="pres">
      <dgm:prSet presAssocID="{C4AE2851-5FDC-4966-AC4D-05F8272621AF}" presName="compNode" presStyleCnt="0"/>
      <dgm:spPr/>
    </dgm:pt>
    <dgm:pt modelId="{17A6E438-9F77-4622-A5E6-A8CD6137809B}" type="pres">
      <dgm:prSet presAssocID="{C4AE2851-5FDC-4966-AC4D-05F8272621AF}" presName="dummyConnPt" presStyleCnt="0"/>
      <dgm:spPr/>
    </dgm:pt>
    <dgm:pt modelId="{D65F523D-D79F-48F6-814B-1A21EB606720}" type="pres">
      <dgm:prSet presAssocID="{C4AE2851-5FDC-4966-AC4D-05F8272621AF}" presName="node" presStyleLbl="node1" presStyleIdx="1" presStyleCnt="8" custLinFactNeighborX="1328" custLinFactNeighborY="25748">
        <dgm:presLayoutVars>
          <dgm:bulletEnabled val="1"/>
        </dgm:presLayoutVars>
      </dgm:prSet>
      <dgm:spPr/>
    </dgm:pt>
    <dgm:pt modelId="{E0F90896-1375-4192-9622-8147C416212D}" type="pres">
      <dgm:prSet presAssocID="{9A9FA477-16B4-47C0-95C7-6B5396B3988A}" presName="sibTrans" presStyleLbl="bgSibTrans2D1" presStyleIdx="1" presStyleCnt="7" custAng="16168513" custScaleX="19209" custScaleY="289415" custLinFactY="29011" custLinFactNeighborX="37676" custLinFactNeighborY="100000"/>
      <dgm:spPr>
        <a:prstGeom prst="downArrow">
          <a:avLst/>
        </a:prstGeom>
      </dgm:spPr>
    </dgm:pt>
    <dgm:pt modelId="{A1797DBB-81B0-49BE-BFB1-64EE7F26B97D}" type="pres">
      <dgm:prSet presAssocID="{67BB74C7-8756-45DF-82C9-63F0B0BE92FD}" presName="compNode" presStyleCnt="0"/>
      <dgm:spPr/>
    </dgm:pt>
    <dgm:pt modelId="{C546C059-8396-497B-8D13-36AE33D13C6D}" type="pres">
      <dgm:prSet presAssocID="{67BB74C7-8756-45DF-82C9-63F0B0BE92FD}" presName="dummyConnPt" presStyleCnt="0"/>
      <dgm:spPr/>
    </dgm:pt>
    <dgm:pt modelId="{FBA6E91F-220C-490E-880D-00D1BD69B500}" type="pres">
      <dgm:prSet presAssocID="{67BB74C7-8756-45DF-82C9-63F0B0BE92FD}" presName="node" presStyleLbl="node1" presStyleIdx="2" presStyleCnt="8" custScaleY="86297" custLinFactNeighborX="-1105" custLinFactNeighborY="29857">
        <dgm:presLayoutVars>
          <dgm:bulletEnabled val="1"/>
        </dgm:presLayoutVars>
      </dgm:prSet>
      <dgm:spPr/>
    </dgm:pt>
    <dgm:pt modelId="{0B5C2F5A-5BD6-4B07-9408-22F20307C42C}" type="pres">
      <dgm:prSet presAssocID="{6A1D6648-7970-4860-AA38-940C070DA513}" presName="sibTrans" presStyleLbl="bgSibTrans2D1" presStyleIdx="2" presStyleCnt="7" custAng="21473192" custScaleX="34691" custScaleY="139480" custLinFactY="100000" custLinFactNeighborX="16679" custLinFactNeighborY="110104"/>
      <dgm:spPr>
        <a:prstGeom prst="rightArrow">
          <a:avLst/>
        </a:prstGeom>
      </dgm:spPr>
    </dgm:pt>
    <dgm:pt modelId="{BAD64712-78F0-4D36-93A3-2FD36BB8781D}" type="pres">
      <dgm:prSet presAssocID="{9F212D7C-6A50-4777-BEEB-F685A114E0A1}" presName="compNode" presStyleCnt="0"/>
      <dgm:spPr/>
    </dgm:pt>
    <dgm:pt modelId="{003E101D-E067-4D31-80A6-B66F13252050}" type="pres">
      <dgm:prSet presAssocID="{9F212D7C-6A50-4777-BEEB-F685A114E0A1}" presName="dummyConnPt" presStyleCnt="0"/>
      <dgm:spPr/>
    </dgm:pt>
    <dgm:pt modelId="{8EC65EB5-782A-45E5-A0F3-3D2598463596}" type="pres">
      <dgm:prSet presAssocID="{9F212D7C-6A50-4777-BEEB-F685A114E0A1}" presName="node" presStyleLbl="node1" presStyleIdx="3" presStyleCnt="8" custScaleY="74436" custLinFactNeighborX="-487" custLinFactNeighborY="32068">
        <dgm:presLayoutVars>
          <dgm:bulletEnabled val="1"/>
        </dgm:presLayoutVars>
      </dgm:prSet>
      <dgm:spPr/>
    </dgm:pt>
    <dgm:pt modelId="{1CDCFB5F-2C11-4A32-9F92-80ACD0E9AA3E}" type="pres">
      <dgm:prSet presAssocID="{D8998D23-0BAC-4636-8309-EB4EACF890C4}" presName="sibTrans" presStyleLbl="bgSibTrans2D1" presStyleIdx="3" presStyleCnt="7" custAng="5324879" custScaleX="21414" custScaleY="399979" custLinFactY="100000" custLinFactNeighborX="38281" custLinFactNeighborY="150651"/>
      <dgm:spPr>
        <a:prstGeom prst="upArrow">
          <a:avLst/>
        </a:prstGeom>
      </dgm:spPr>
    </dgm:pt>
    <dgm:pt modelId="{AF1062B4-E5BE-491D-B25A-7909D9487B13}" type="pres">
      <dgm:prSet presAssocID="{EB6387AC-28A9-4432-9F06-04880EC89886}" presName="compNode" presStyleCnt="0"/>
      <dgm:spPr/>
    </dgm:pt>
    <dgm:pt modelId="{3F10D108-D77F-4823-AAF1-6F9EB3E406E9}" type="pres">
      <dgm:prSet presAssocID="{EB6387AC-28A9-4432-9F06-04880EC89886}" presName="dummyConnPt" presStyleCnt="0"/>
      <dgm:spPr/>
    </dgm:pt>
    <dgm:pt modelId="{86DB2E32-6D67-4358-9AA3-441FD28C824C}" type="pres">
      <dgm:prSet presAssocID="{EB6387AC-28A9-4432-9F06-04880EC89886}" presName="node" presStyleLbl="node1" presStyleIdx="4" presStyleCnt="8" custScaleY="75586" custLinFactNeighborX="1327" custLinFactNeighborY="18756">
        <dgm:presLayoutVars>
          <dgm:bulletEnabled val="1"/>
        </dgm:presLayoutVars>
      </dgm:prSet>
      <dgm:spPr/>
    </dgm:pt>
    <dgm:pt modelId="{517A2D13-A5FB-48FB-80E0-EF53816A686A}" type="pres">
      <dgm:prSet presAssocID="{18993303-DEDE-4B4B-89FE-FC11D2D63851}" presName="sibTrans" presStyleLbl="bgSibTrans2D1" presStyleIdx="4" presStyleCnt="7" custAng="5366205" custScaleX="18838" custScaleY="307310" custLinFactY="100000" custLinFactNeighborX="36355" custLinFactNeighborY="147506"/>
      <dgm:spPr>
        <a:prstGeom prst="upArrow">
          <a:avLst/>
        </a:prstGeom>
      </dgm:spPr>
    </dgm:pt>
    <dgm:pt modelId="{EDE4C1D6-BCCB-4975-97B1-5267D3ED29A6}" type="pres">
      <dgm:prSet presAssocID="{DF75C2A5-B9B8-4CB9-AF11-9FB42BF0673A}" presName="compNode" presStyleCnt="0"/>
      <dgm:spPr/>
    </dgm:pt>
    <dgm:pt modelId="{1896C3AF-BAE1-41F9-BA36-3D21F9EFE291}" type="pres">
      <dgm:prSet presAssocID="{DF75C2A5-B9B8-4CB9-AF11-9FB42BF0673A}" presName="dummyConnPt" presStyleCnt="0"/>
      <dgm:spPr/>
    </dgm:pt>
    <dgm:pt modelId="{EBC33B65-C645-4606-8CF1-3477B7D5C0C8}" type="pres">
      <dgm:prSet presAssocID="{DF75C2A5-B9B8-4CB9-AF11-9FB42BF0673A}" presName="node" presStyleLbl="node1" presStyleIdx="5" presStyleCnt="8" custScaleY="88162" custLinFactNeighborX="2321" custLinFactNeighborY="12716">
        <dgm:presLayoutVars>
          <dgm:bulletEnabled val="1"/>
        </dgm:presLayoutVars>
      </dgm:prSet>
      <dgm:spPr/>
    </dgm:pt>
    <dgm:pt modelId="{F4813393-19F9-4525-AF30-CEDDC181E5EA}" type="pres">
      <dgm:prSet presAssocID="{993AB25D-F295-422A-BC09-9020DC30A8BF}" presName="sibTrans" presStyleLbl="bgSibTrans2D1" presStyleIdx="5" presStyleCnt="7" custAng="21322575" custScaleX="25266" custScaleY="128135" custLinFactY="14266" custLinFactNeighborX="21663" custLinFactNeighborY="100000"/>
      <dgm:spPr>
        <a:prstGeom prst="rightArrow">
          <a:avLst/>
        </a:prstGeom>
      </dgm:spPr>
    </dgm:pt>
    <dgm:pt modelId="{6BBE8C2F-73C7-4A64-8CB2-9042435D686D}" type="pres">
      <dgm:prSet presAssocID="{C1F70E50-3C91-4CFB-9E8D-1C2078580135}" presName="compNode" presStyleCnt="0"/>
      <dgm:spPr/>
    </dgm:pt>
    <dgm:pt modelId="{462A6BF2-5CA0-44F1-A28F-A66DA058018A}" type="pres">
      <dgm:prSet presAssocID="{C1F70E50-3C91-4CFB-9E8D-1C2078580135}" presName="dummyConnPt" presStyleCnt="0"/>
      <dgm:spPr/>
    </dgm:pt>
    <dgm:pt modelId="{3F635082-C9AC-410D-AEA0-BFD7F78038AE}" type="pres">
      <dgm:prSet presAssocID="{C1F70E50-3C91-4CFB-9E8D-1C2078580135}" presName="node" presStyleLbl="node1" presStyleIdx="6" presStyleCnt="8" custScaleY="107740" custLinFactNeighborX="-2655" custLinFactNeighborY="20456">
        <dgm:presLayoutVars>
          <dgm:bulletEnabled val="1"/>
        </dgm:presLayoutVars>
      </dgm:prSet>
      <dgm:spPr/>
    </dgm:pt>
    <dgm:pt modelId="{54D1248A-B662-40DF-848E-A017CC908BAA}" type="pres">
      <dgm:prSet presAssocID="{514AB3D7-BAC5-4EC2-A462-3AF78E22B5F8}" presName="sibTrans" presStyleLbl="bgSibTrans2D1" presStyleIdx="6" presStyleCnt="7" custAng="16258395" custScaleX="14896" custScaleY="443691" custLinFactY="76089" custLinFactNeighborX="23979" custLinFactNeighborY="100000"/>
      <dgm:spPr>
        <a:prstGeom prst="downArrow">
          <a:avLst/>
        </a:prstGeom>
      </dgm:spPr>
    </dgm:pt>
    <dgm:pt modelId="{4E3A3373-4787-40A9-B659-4955B0D0F2B0}" type="pres">
      <dgm:prSet presAssocID="{20F3BD47-D2B4-46E7-8152-5B3B8DD4D7D3}" presName="compNode" presStyleCnt="0"/>
      <dgm:spPr/>
    </dgm:pt>
    <dgm:pt modelId="{851449D7-35E6-4568-9CE0-34F1EC636283}" type="pres">
      <dgm:prSet presAssocID="{20F3BD47-D2B4-46E7-8152-5B3B8DD4D7D3}" presName="dummyConnPt" presStyleCnt="0"/>
      <dgm:spPr/>
    </dgm:pt>
    <dgm:pt modelId="{BFC742B0-7F82-4302-8A94-AEBBEE81B007}" type="pres">
      <dgm:prSet presAssocID="{20F3BD47-D2B4-46E7-8152-5B3B8DD4D7D3}" presName="node" presStyleLbl="node1" presStyleIdx="7" presStyleCnt="8" custAng="0" custScaleY="102936" custLinFactNeighborX="-995" custLinFactNeighborY="63090">
        <dgm:presLayoutVars>
          <dgm:bulletEnabled val="1"/>
        </dgm:presLayoutVars>
      </dgm:prSet>
      <dgm:spPr/>
    </dgm:pt>
  </dgm:ptLst>
  <dgm:cxnLst>
    <dgm:cxn modelId="{500EED03-D651-44B1-A5F8-452DD4EEA059}" type="presOf" srcId="{D84585A7-D686-42B1-BF90-68FA9AB153C5}" destId="{9B3F26A3-3661-46F1-BF5E-6F62F899432C}" srcOrd="0" destOrd="0" presId="urn:microsoft.com/office/officeart/2005/8/layout/bProcess4"/>
    <dgm:cxn modelId="{4E0EBF13-C485-4DF9-9F4E-4FFABA5F722B}" type="presOf" srcId="{0C2F7178-89F1-4F31-B78B-D8DF0015BA48}" destId="{CF68678F-F58C-4D1E-9355-2290B0A6662F}" srcOrd="0" destOrd="0" presId="urn:microsoft.com/office/officeart/2005/8/layout/bProcess4"/>
    <dgm:cxn modelId="{2111341E-112B-4ACE-A51F-D85A6218BADC}" srcId="{033F7EDE-CA5D-477B-A115-D7A19166773F}" destId="{EB6387AC-28A9-4432-9F06-04880EC89886}" srcOrd="4" destOrd="0" parTransId="{C91EDE9A-4A40-457B-9071-705CB9658101}" sibTransId="{18993303-DEDE-4B4B-89FE-FC11D2D63851}"/>
    <dgm:cxn modelId="{25C44A21-A4AC-4125-83DC-F78451D760BF}" srcId="{033F7EDE-CA5D-477B-A115-D7A19166773F}" destId="{C1F70E50-3C91-4CFB-9E8D-1C2078580135}" srcOrd="6" destOrd="0" parTransId="{09B5AC72-1D72-4A72-8E67-0E6CA2AF90B6}" sibTransId="{514AB3D7-BAC5-4EC2-A462-3AF78E22B5F8}"/>
    <dgm:cxn modelId="{531EA426-BC0D-4A23-93F6-F8AFCB2E36C7}" srcId="{033F7EDE-CA5D-477B-A115-D7A19166773F}" destId="{C4AE2851-5FDC-4966-AC4D-05F8272621AF}" srcOrd="1" destOrd="0" parTransId="{009A9ADE-1009-409A-8117-05A32FA9095A}" sibTransId="{9A9FA477-16B4-47C0-95C7-6B5396B3988A}"/>
    <dgm:cxn modelId="{10D01A2C-9CE5-4F7C-A329-7CCE88365B10}" type="presOf" srcId="{C1F70E50-3C91-4CFB-9E8D-1C2078580135}" destId="{3F635082-C9AC-410D-AEA0-BFD7F78038AE}" srcOrd="0" destOrd="0" presId="urn:microsoft.com/office/officeart/2005/8/layout/bProcess4"/>
    <dgm:cxn modelId="{2C57702D-F90E-4C62-A1A4-49CEB2BF5CD1}" type="presOf" srcId="{EB6387AC-28A9-4432-9F06-04880EC89886}" destId="{86DB2E32-6D67-4358-9AA3-441FD28C824C}" srcOrd="0" destOrd="0" presId="urn:microsoft.com/office/officeart/2005/8/layout/bProcess4"/>
    <dgm:cxn modelId="{7DB2712D-F5E3-4281-9F41-E42B370C9C96}" type="presOf" srcId="{C4AE2851-5FDC-4966-AC4D-05F8272621AF}" destId="{D65F523D-D79F-48F6-814B-1A21EB606720}" srcOrd="0" destOrd="0" presId="urn:microsoft.com/office/officeart/2005/8/layout/bProcess4"/>
    <dgm:cxn modelId="{89AAC65C-BB96-4D41-A7A2-735663793790}" type="presOf" srcId="{18993303-DEDE-4B4B-89FE-FC11D2D63851}" destId="{517A2D13-A5FB-48FB-80E0-EF53816A686A}" srcOrd="0" destOrd="0" presId="urn:microsoft.com/office/officeart/2005/8/layout/bProcess4"/>
    <dgm:cxn modelId="{D0394C4F-14EB-4746-9B31-E328DD1A2D24}" srcId="{033F7EDE-CA5D-477B-A115-D7A19166773F}" destId="{DF75C2A5-B9B8-4CB9-AF11-9FB42BF0673A}" srcOrd="5" destOrd="0" parTransId="{1075275B-AAF0-4016-B200-C4B5F13A2933}" sibTransId="{993AB25D-F295-422A-BC09-9020DC30A8BF}"/>
    <dgm:cxn modelId="{3B147050-6E5A-4CAB-8AD8-A075E875A519}" type="presOf" srcId="{DF75C2A5-B9B8-4CB9-AF11-9FB42BF0673A}" destId="{EBC33B65-C645-4606-8CF1-3477B7D5C0C8}" srcOrd="0" destOrd="0" presId="urn:microsoft.com/office/officeart/2005/8/layout/bProcess4"/>
    <dgm:cxn modelId="{C1AAEF77-E574-4F88-9BCE-4C15A3386006}" srcId="{033F7EDE-CA5D-477B-A115-D7A19166773F}" destId="{67BB74C7-8756-45DF-82C9-63F0B0BE92FD}" srcOrd="2" destOrd="0" parTransId="{D328B0FD-F570-4FF1-AD66-EA2FC2CDB131}" sibTransId="{6A1D6648-7970-4860-AA38-940C070DA513}"/>
    <dgm:cxn modelId="{F32CA098-A31D-4BC3-BCCE-19B6E9F62A5E}" type="presOf" srcId="{67BB74C7-8756-45DF-82C9-63F0B0BE92FD}" destId="{FBA6E91F-220C-490E-880D-00D1BD69B500}" srcOrd="0" destOrd="0" presId="urn:microsoft.com/office/officeart/2005/8/layout/bProcess4"/>
    <dgm:cxn modelId="{B771DA9D-A183-49F2-832E-D236B7DC906D}" type="presOf" srcId="{514AB3D7-BAC5-4EC2-A462-3AF78E22B5F8}" destId="{54D1248A-B662-40DF-848E-A017CC908BAA}" srcOrd="0" destOrd="0" presId="urn:microsoft.com/office/officeart/2005/8/layout/bProcess4"/>
    <dgm:cxn modelId="{D4B201A2-B617-48D7-9236-D2EC624E8D11}" srcId="{033F7EDE-CA5D-477B-A115-D7A19166773F}" destId="{20F3BD47-D2B4-46E7-8152-5B3B8DD4D7D3}" srcOrd="7" destOrd="0" parTransId="{AD5E9A72-7C84-4ED3-9803-CDDED76C6F5D}" sibTransId="{3356265E-BCF4-4185-9A30-064197434465}"/>
    <dgm:cxn modelId="{22557EBC-8C1C-4116-8EC5-BAB96B85A352}" type="presOf" srcId="{D8998D23-0BAC-4636-8309-EB4EACF890C4}" destId="{1CDCFB5F-2C11-4A32-9F92-80ACD0E9AA3E}" srcOrd="0" destOrd="0" presId="urn:microsoft.com/office/officeart/2005/8/layout/bProcess4"/>
    <dgm:cxn modelId="{AECFBAC6-1809-4031-811F-7BA5AACCEEBB}" type="presOf" srcId="{033F7EDE-CA5D-477B-A115-D7A19166773F}" destId="{409B1948-A2AB-4DFA-96C8-02845022C0E8}" srcOrd="0" destOrd="0" presId="urn:microsoft.com/office/officeart/2005/8/layout/bProcess4"/>
    <dgm:cxn modelId="{C957FBD5-D049-47BD-9D1E-28194DF294C8}" srcId="{033F7EDE-CA5D-477B-A115-D7A19166773F}" destId="{9F212D7C-6A50-4777-BEEB-F685A114E0A1}" srcOrd="3" destOrd="0" parTransId="{19533D01-CCA1-43BC-A3DB-82F11E7092B4}" sibTransId="{D8998D23-0BAC-4636-8309-EB4EACF890C4}"/>
    <dgm:cxn modelId="{79F20CE3-5A07-4593-837F-1043C437EDD8}" type="presOf" srcId="{6A1D6648-7970-4860-AA38-940C070DA513}" destId="{0B5C2F5A-5BD6-4B07-9408-22F20307C42C}" srcOrd="0" destOrd="0" presId="urn:microsoft.com/office/officeart/2005/8/layout/bProcess4"/>
    <dgm:cxn modelId="{98E596E8-1436-4405-B268-28D5ABE18EF6}" srcId="{033F7EDE-CA5D-477B-A115-D7A19166773F}" destId="{0C2F7178-89F1-4F31-B78B-D8DF0015BA48}" srcOrd="0" destOrd="0" parTransId="{84FB8E4C-677D-45F8-A666-ADE7324B8A23}" sibTransId="{D84585A7-D686-42B1-BF90-68FA9AB153C5}"/>
    <dgm:cxn modelId="{8C9A31EF-5B5F-4F69-97FE-AAE6E3395F1A}" type="presOf" srcId="{993AB25D-F295-422A-BC09-9020DC30A8BF}" destId="{F4813393-19F9-4525-AF30-CEDDC181E5EA}" srcOrd="0" destOrd="0" presId="urn:microsoft.com/office/officeart/2005/8/layout/bProcess4"/>
    <dgm:cxn modelId="{065E45F3-1CE2-4EFD-B838-7B841DFDD932}" type="presOf" srcId="{9F212D7C-6A50-4777-BEEB-F685A114E0A1}" destId="{8EC65EB5-782A-45E5-A0F3-3D2598463596}" srcOrd="0" destOrd="0" presId="urn:microsoft.com/office/officeart/2005/8/layout/bProcess4"/>
    <dgm:cxn modelId="{2B8BFCFA-6CDA-44D4-8CE1-267CEB3FA013}" type="presOf" srcId="{20F3BD47-D2B4-46E7-8152-5B3B8DD4D7D3}" destId="{BFC742B0-7F82-4302-8A94-AEBBEE81B007}" srcOrd="0" destOrd="0" presId="urn:microsoft.com/office/officeart/2005/8/layout/bProcess4"/>
    <dgm:cxn modelId="{91008BFB-679A-43EC-9E5E-4ADA7B77D369}" type="presOf" srcId="{9A9FA477-16B4-47C0-95C7-6B5396B3988A}" destId="{E0F90896-1375-4192-9622-8147C416212D}" srcOrd="0" destOrd="0" presId="urn:microsoft.com/office/officeart/2005/8/layout/bProcess4"/>
    <dgm:cxn modelId="{DA5BBBE2-2DD0-4650-BAB3-A57862E110AD}" type="presParOf" srcId="{409B1948-A2AB-4DFA-96C8-02845022C0E8}" destId="{2C3AABD5-71A3-4D69-A0AA-FEA31592DFBC}" srcOrd="0" destOrd="0" presId="urn:microsoft.com/office/officeart/2005/8/layout/bProcess4"/>
    <dgm:cxn modelId="{40A9195A-88C9-4AF1-BAF2-929A19DAA111}" type="presParOf" srcId="{2C3AABD5-71A3-4D69-A0AA-FEA31592DFBC}" destId="{D6BB49D8-F647-411D-B081-31B9DC817419}" srcOrd="0" destOrd="0" presId="urn:microsoft.com/office/officeart/2005/8/layout/bProcess4"/>
    <dgm:cxn modelId="{581A4C59-B376-45BA-B288-3F104D2A6BEE}" type="presParOf" srcId="{2C3AABD5-71A3-4D69-A0AA-FEA31592DFBC}" destId="{CF68678F-F58C-4D1E-9355-2290B0A6662F}" srcOrd="1" destOrd="0" presId="urn:microsoft.com/office/officeart/2005/8/layout/bProcess4"/>
    <dgm:cxn modelId="{E553259A-8046-4D43-94D8-D855A2E190B6}" type="presParOf" srcId="{409B1948-A2AB-4DFA-96C8-02845022C0E8}" destId="{9B3F26A3-3661-46F1-BF5E-6F62F899432C}" srcOrd="1" destOrd="0" presId="urn:microsoft.com/office/officeart/2005/8/layout/bProcess4"/>
    <dgm:cxn modelId="{EF43D85B-496F-4255-84D2-24E1C31215C1}" type="presParOf" srcId="{409B1948-A2AB-4DFA-96C8-02845022C0E8}" destId="{AE7BDA01-065E-4B34-B4D2-E1C4ADFD9C04}" srcOrd="2" destOrd="0" presId="urn:microsoft.com/office/officeart/2005/8/layout/bProcess4"/>
    <dgm:cxn modelId="{55221B7E-9784-463A-8CB6-75E877FE8621}" type="presParOf" srcId="{AE7BDA01-065E-4B34-B4D2-E1C4ADFD9C04}" destId="{17A6E438-9F77-4622-A5E6-A8CD6137809B}" srcOrd="0" destOrd="0" presId="urn:microsoft.com/office/officeart/2005/8/layout/bProcess4"/>
    <dgm:cxn modelId="{10AF4409-4F9F-4C60-8071-758761E2A200}" type="presParOf" srcId="{AE7BDA01-065E-4B34-B4D2-E1C4ADFD9C04}" destId="{D65F523D-D79F-48F6-814B-1A21EB606720}" srcOrd="1" destOrd="0" presId="urn:microsoft.com/office/officeart/2005/8/layout/bProcess4"/>
    <dgm:cxn modelId="{7F18B4EE-59FB-4EEF-9AB3-416790474BDB}" type="presParOf" srcId="{409B1948-A2AB-4DFA-96C8-02845022C0E8}" destId="{E0F90896-1375-4192-9622-8147C416212D}" srcOrd="3" destOrd="0" presId="urn:microsoft.com/office/officeart/2005/8/layout/bProcess4"/>
    <dgm:cxn modelId="{B1C6427A-8C54-469A-BF65-D99D663980A0}" type="presParOf" srcId="{409B1948-A2AB-4DFA-96C8-02845022C0E8}" destId="{A1797DBB-81B0-49BE-BFB1-64EE7F26B97D}" srcOrd="4" destOrd="0" presId="urn:microsoft.com/office/officeart/2005/8/layout/bProcess4"/>
    <dgm:cxn modelId="{217347C5-9021-4EEB-A24F-6C47E76EB22B}" type="presParOf" srcId="{A1797DBB-81B0-49BE-BFB1-64EE7F26B97D}" destId="{C546C059-8396-497B-8D13-36AE33D13C6D}" srcOrd="0" destOrd="0" presId="urn:microsoft.com/office/officeart/2005/8/layout/bProcess4"/>
    <dgm:cxn modelId="{E0300A6E-5B11-449C-92FE-BBA9E336A5EA}" type="presParOf" srcId="{A1797DBB-81B0-49BE-BFB1-64EE7F26B97D}" destId="{FBA6E91F-220C-490E-880D-00D1BD69B500}" srcOrd="1" destOrd="0" presId="urn:microsoft.com/office/officeart/2005/8/layout/bProcess4"/>
    <dgm:cxn modelId="{0AF8E399-57E8-40CC-84EB-A2E2F55E4BFF}" type="presParOf" srcId="{409B1948-A2AB-4DFA-96C8-02845022C0E8}" destId="{0B5C2F5A-5BD6-4B07-9408-22F20307C42C}" srcOrd="5" destOrd="0" presId="urn:microsoft.com/office/officeart/2005/8/layout/bProcess4"/>
    <dgm:cxn modelId="{5D90D6B7-CBB5-4466-B364-91262CF7425C}" type="presParOf" srcId="{409B1948-A2AB-4DFA-96C8-02845022C0E8}" destId="{BAD64712-78F0-4D36-93A3-2FD36BB8781D}" srcOrd="6" destOrd="0" presId="urn:microsoft.com/office/officeart/2005/8/layout/bProcess4"/>
    <dgm:cxn modelId="{531CF8AC-9F0B-440D-8821-92AF147F8A27}" type="presParOf" srcId="{BAD64712-78F0-4D36-93A3-2FD36BB8781D}" destId="{003E101D-E067-4D31-80A6-B66F13252050}" srcOrd="0" destOrd="0" presId="urn:microsoft.com/office/officeart/2005/8/layout/bProcess4"/>
    <dgm:cxn modelId="{4C000AB9-8B0D-4FAC-AEDE-9BC5A224C288}" type="presParOf" srcId="{BAD64712-78F0-4D36-93A3-2FD36BB8781D}" destId="{8EC65EB5-782A-45E5-A0F3-3D2598463596}" srcOrd="1" destOrd="0" presId="urn:microsoft.com/office/officeart/2005/8/layout/bProcess4"/>
    <dgm:cxn modelId="{9FB26770-F410-4E62-B6D8-5DAE6110860F}" type="presParOf" srcId="{409B1948-A2AB-4DFA-96C8-02845022C0E8}" destId="{1CDCFB5F-2C11-4A32-9F92-80ACD0E9AA3E}" srcOrd="7" destOrd="0" presId="urn:microsoft.com/office/officeart/2005/8/layout/bProcess4"/>
    <dgm:cxn modelId="{911E18B5-6B9E-4154-81CB-A5DBE0B24CD2}" type="presParOf" srcId="{409B1948-A2AB-4DFA-96C8-02845022C0E8}" destId="{AF1062B4-E5BE-491D-B25A-7909D9487B13}" srcOrd="8" destOrd="0" presId="urn:microsoft.com/office/officeart/2005/8/layout/bProcess4"/>
    <dgm:cxn modelId="{4C9C12B0-F110-4A01-B811-E596D01AB5C9}" type="presParOf" srcId="{AF1062B4-E5BE-491D-B25A-7909D9487B13}" destId="{3F10D108-D77F-4823-AAF1-6F9EB3E406E9}" srcOrd="0" destOrd="0" presId="urn:microsoft.com/office/officeart/2005/8/layout/bProcess4"/>
    <dgm:cxn modelId="{CA0E278E-C5EB-4196-8A89-4AD3E3C3A5EF}" type="presParOf" srcId="{AF1062B4-E5BE-491D-B25A-7909D9487B13}" destId="{86DB2E32-6D67-4358-9AA3-441FD28C824C}" srcOrd="1" destOrd="0" presId="urn:microsoft.com/office/officeart/2005/8/layout/bProcess4"/>
    <dgm:cxn modelId="{7671C54C-85D6-4524-99B6-2DECE46D3B29}" type="presParOf" srcId="{409B1948-A2AB-4DFA-96C8-02845022C0E8}" destId="{517A2D13-A5FB-48FB-80E0-EF53816A686A}" srcOrd="9" destOrd="0" presId="urn:microsoft.com/office/officeart/2005/8/layout/bProcess4"/>
    <dgm:cxn modelId="{CCABAC54-3B1A-413B-8262-748D9676B2BA}" type="presParOf" srcId="{409B1948-A2AB-4DFA-96C8-02845022C0E8}" destId="{EDE4C1D6-BCCB-4975-97B1-5267D3ED29A6}" srcOrd="10" destOrd="0" presId="urn:microsoft.com/office/officeart/2005/8/layout/bProcess4"/>
    <dgm:cxn modelId="{54EE8FD8-84E4-4BA7-B290-45EB535CE3DC}" type="presParOf" srcId="{EDE4C1D6-BCCB-4975-97B1-5267D3ED29A6}" destId="{1896C3AF-BAE1-41F9-BA36-3D21F9EFE291}" srcOrd="0" destOrd="0" presId="urn:microsoft.com/office/officeart/2005/8/layout/bProcess4"/>
    <dgm:cxn modelId="{6C5C50D2-F71C-4AC3-B088-52669D3FB3A6}" type="presParOf" srcId="{EDE4C1D6-BCCB-4975-97B1-5267D3ED29A6}" destId="{EBC33B65-C645-4606-8CF1-3477B7D5C0C8}" srcOrd="1" destOrd="0" presId="urn:microsoft.com/office/officeart/2005/8/layout/bProcess4"/>
    <dgm:cxn modelId="{4E8A78A0-ACB4-4F4E-A73A-913E17818E3E}" type="presParOf" srcId="{409B1948-A2AB-4DFA-96C8-02845022C0E8}" destId="{F4813393-19F9-4525-AF30-CEDDC181E5EA}" srcOrd="11" destOrd="0" presId="urn:microsoft.com/office/officeart/2005/8/layout/bProcess4"/>
    <dgm:cxn modelId="{D889F8CC-6E37-44AD-873C-564461D5EB21}" type="presParOf" srcId="{409B1948-A2AB-4DFA-96C8-02845022C0E8}" destId="{6BBE8C2F-73C7-4A64-8CB2-9042435D686D}" srcOrd="12" destOrd="0" presId="urn:microsoft.com/office/officeart/2005/8/layout/bProcess4"/>
    <dgm:cxn modelId="{5C6CDCE8-8BCD-47D4-A964-797F5ED702CB}" type="presParOf" srcId="{6BBE8C2F-73C7-4A64-8CB2-9042435D686D}" destId="{462A6BF2-5CA0-44F1-A28F-A66DA058018A}" srcOrd="0" destOrd="0" presId="urn:microsoft.com/office/officeart/2005/8/layout/bProcess4"/>
    <dgm:cxn modelId="{76A90B15-7AFE-4B47-B98F-59E134F6BFA9}" type="presParOf" srcId="{6BBE8C2F-73C7-4A64-8CB2-9042435D686D}" destId="{3F635082-C9AC-410D-AEA0-BFD7F78038AE}" srcOrd="1" destOrd="0" presId="urn:microsoft.com/office/officeart/2005/8/layout/bProcess4"/>
    <dgm:cxn modelId="{DC5FFF35-CF3D-4BA7-99ED-C359E8C4C38D}" type="presParOf" srcId="{409B1948-A2AB-4DFA-96C8-02845022C0E8}" destId="{54D1248A-B662-40DF-848E-A017CC908BAA}" srcOrd="13" destOrd="0" presId="urn:microsoft.com/office/officeart/2005/8/layout/bProcess4"/>
    <dgm:cxn modelId="{006FE711-FB15-487D-8A1B-B1025CADE1EB}" type="presParOf" srcId="{409B1948-A2AB-4DFA-96C8-02845022C0E8}" destId="{4E3A3373-4787-40A9-B659-4955B0D0F2B0}" srcOrd="14" destOrd="0" presId="urn:microsoft.com/office/officeart/2005/8/layout/bProcess4"/>
    <dgm:cxn modelId="{C1481BE4-4CD2-4935-AD84-A8B683F84173}" type="presParOf" srcId="{4E3A3373-4787-40A9-B659-4955B0D0F2B0}" destId="{851449D7-35E6-4568-9CE0-34F1EC636283}" srcOrd="0" destOrd="0" presId="urn:microsoft.com/office/officeart/2005/8/layout/bProcess4"/>
    <dgm:cxn modelId="{9BC7A11D-4B47-4D85-90C1-7E2F67354529}" type="presParOf" srcId="{4E3A3373-4787-40A9-B659-4955B0D0F2B0}" destId="{BFC742B0-7F82-4302-8A94-AEBBEE81B00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3F7EDE-CA5D-477B-A115-D7A19166773F}" type="doc">
      <dgm:prSet loTypeId="urn:microsoft.com/office/officeart/2005/8/layout/bProcess4" loCatId="process" qsTypeId="urn:microsoft.com/office/officeart/2005/8/quickstyle/simple2" qsCatId="simple" csTypeId="urn:microsoft.com/office/officeart/2005/8/colors/accent0_3" csCatId="mainScheme" phldr="1"/>
      <dgm:spPr/>
      <dgm:t>
        <a:bodyPr/>
        <a:lstStyle/>
        <a:p>
          <a:endParaRPr lang="pl-PL"/>
        </a:p>
      </dgm:t>
    </dgm:pt>
    <dgm:pt modelId="{0C2F7178-89F1-4F31-B78B-D8DF0015BA48}">
      <dgm:prSet phldrT="[Tekst]" custT="1"/>
      <dgm:spPr/>
      <dgm:t>
        <a:bodyPr/>
        <a:lstStyle/>
        <a:p>
          <a:r>
            <a:rPr lang="pl-PL" sz="1300" b="1" dirty="0"/>
            <a:t>Po realizacji usługi rozwojowej wykonawca (Dostawca Usług) wystawi fakturę Vat na Przedsiębiorcę.</a:t>
          </a:r>
        </a:p>
      </dgm:t>
    </dgm:pt>
    <dgm:pt modelId="{84FB8E4C-677D-45F8-A666-ADE7324B8A23}" type="parTrans" cxnId="{98E596E8-1436-4405-B268-28D5ABE18EF6}">
      <dgm:prSet/>
      <dgm:spPr/>
      <dgm:t>
        <a:bodyPr/>
        <a:lstStyle/>
        <a:p>
          <a:endParaRPr lang="pl-PL"/>
        </a:p>
      </dgm:t>
    </dgm:pt>
    <dgm:pt modelId="{D84585A7-D686-42B1-BF90-68FA9AB153C5}" type="sibTrans" cxnId="{98E596E8-1436-4405-B268-28D5ABE18EF6}">
      <dgm:prSet/>
      <dgm:spPr>
        <a:solidFill>
          <a:srgbClr val="00B050"/>
        </a:solidFill>
      </dgm:spPr>
      <dgm:t>
        <a:bodyPr/>
        <a:lstStyle/>
        <a:p>
          <a:endParaRPr lang="pl-PL"/>
        </a:p>
      </dgm:t>
    </dgm:pt>
    <dgm:pt modelId="{C4AE2851-5FDC-4966-AC4D-05F8272621AF}">
      <dgm:prSet phldrT="[Tekst]" custT="1"/>
      <dgm:spPr/>
      <dgm:t>
        <a:bodyPr/>
        <a:lstStyle/>
        <a:p>
          <a:r>
            <a:rPr lang="pl-PL" sz="1300" b="1" dirty="0"/>
            <a:t>Przedsiębiorca w ciągu 5 dni roboczych od zakończenia realizacji usługi rozwojowej wpłaca wkład własny na konto Operatora oraz podatek Vat (jeśli dotyczy) na konto Dostawcy Usług.</a:t>
          </a:r>
          <a:endParaRPr lang="pl-PL" sz="1300" b="1" dirty="0">
            <a:solidFill>
              <a:schemeClr val="bg1"/>
            </a:solidFill>
            <a:latin typeface="+mn-lt"/>
          </a:endParaRPr>
        </a:p>
      </dgm:t>
    </dgm:pt>
    <dgm:pt modelId="{009A9ADE-1009-409A-8117-05A32FA9095A}" type="parTrans" cxnId="{531EA426-BC0D-4A23-93F6-F8AFCB2E36C7}">
      <dgm:prSet/>
      <dgm:spPr/>
      <dgm:t>
        <a:bodyPr/>
        <a:lstStyle/>
        <a:p>
          <a:endParaRPr lang="pl-PL"/>
        </a:p>
      </dgm:t>
    </dgm:pt>
    <dgm:pt modelId="{9A9FA477-16B4-47C0-95C7-6B5396B3988A}" type="sibTrans" cxnId="{531EA426-BC0D-4A23-93F6-F8AFCB2E36C7}">
      <dgm:prSet/>
      <dgm:spPr>
        <a:solidFill>
          <a:srgbClr val="00B050"/>
        </a:solidFill>
      </dgm:spPr>
      <dgm:t>
        <a:bodyPr/>
        <a:lstStyle/>
        <a:p>
          <a:endParaRPr lang="pl-PL"/>
        </a:p>
      </dgm:t>
    </dgm:pt>
    <dgm:pt modelId="{67BB74C7-8756-45DF-82C9-63F0B0BE92FD}">
      <dgm:prSet phldrT="[Tekst]" custT="1"/>
      <dgm:spPr/>
      <dgm:t>
        <a:bodyPr/>
        <a:lstStyle/>
        <a:p>
          <a:r>
            <a:rPr lang="pl-PL" sz="1300" b="1" dirty="0"/>
            <a:t>Przedsiębiorca przekazuje Operatorowi dokumenty rozliczeniowe poprzez wgranie ich do Systemu Operatora w ciągu 5 dni roboczych od zakończenia usługi.</a:t>
          </a:r>
          <a:endParaRPr lang="pl-PL" sz="1300" b="1" dirty="0">
            <a:latin typeface="+mn-lt"/>
          </a:endParaRPr>
        </a:p>
      </dgm:t>
    </dgm:pt>
    <dgm:pt modelId="{D328B0FD-F570-4FF1-AD66-EA2FC2CDB131}" type="parTrans" cxnId="{C1AAEF77-E574-4F88-9BCE-4C15A3386006}">
      <dgm:prSet/>
      <dgm:spPr/>
      <dgm:t>
        <a:bodyPr/>
        <a:lstStyle/>
        <a:p>
          <a:endParaRPr lang="pl-PL"/>
        </a:p>
      </dgm:t>
    </dgm:pt>
    <dgm:pt modelId="{6A1D6648-7970-4860-AA38-940C070DA513}" type="sibTrans" cxnId="{C1AAEF77-E574-4F88-9BCE-4C15A3386006}">
      <dgm:prSet/>
      <dgm:spPr>
        <a:solidFill>
          <a:srgbClr val="00B050"/>
        </a:solidFill>
      </dgm:spPr>
      <dgm:t>
        <a:bodyPr/>
        <a:lstStyle/>
        <a:p>
          <a:endParaRPr lang="pl-PL"/>
        </a:p>
      </dgm:t>
    </dgm:pt>
    <dgm:pt modelId="{DF75C2A5-B9B8-4CB9-AF11-9FB42BF0673A}">
      <dgm:prSet phldrT="[Tekst]" custT="1"/>
      <dgm:spPr/>
      <dgm:t>
        <a:bodyPr/>
        <a:lstStyle/>
        <a:p>
          <a:r>
            <a:rPr lang="pl-PL" sz="1300" b="1" dirty="0"/>
            <a:t>Operator w terminie do 14 dni roboczych od otrzymania od Przedsiębiorcy wszelkich wymaganych dokumentów dokona ich weryfikacji pod względem formalnym, rachunkowym </a:t>
          </a:r>
          <a:br>
            <a:rPr lang="pl-PL" sz="1300" b="1" dirty="0"/>
          </a:br>
          <a:r>
            <a:rPr lang="pl-PL" sz="1300" b="1" dirty="0"/>
            <a:t>i merytorycznym. </a:t>
          </a:r>
        </a:p>
      </dgm:t>
    </dgm:pt>
    <dgm:pt modelId="{1075275B-AAF0-4016-B200-C4B5F13A2933}" type="parTrans" cxnId="{D0394C4F-14EB-4746-9B31-E328DD1A2D24}">
      <dgm:prSet/>
      <dgm:spPr/>
      <dgm:t>
        <a:bodyPr/>
        <a:lstStyle/>
        <a:p>
          <a:endParaRPr lang="pl-PL"/>
        </a:p>
      </dgm:t>
    </dgm:pt>
    <dgm:pt modelId="{993AB25D-F295-422A-BC09-9020DC30A8BF}" type="sibTrans" cxnId="{D0394C4F-14EB-4746-9B31-E328DD1A2D24}">
      <dgm:prSet/>
      <dgm:spPr>
        <a:solidFill>
          <a:srgbClr val="00B050"/>
        </a:solidFill>
      </dgm:spPr>
      <dgm:t>
        <a:bodyPr/>
        <a:lstStyle/>
        <a:p>
          <a:endParaRPr lang="pl-PL"/>
        </a:p>
      </dgm:t>
    </dgm:pt>
    <dgm:pt modelId="{C1F70E50-3C91-4CFB-9E8D-1C2078580135}">
      <dgm:prSet phldrT="[Tekst]" custT="1"/>
      <dgm:spPr/>
      <dgm:t>
        <a:bodyPr/>
        <a:lstStyle/>
        <a:p>
          <a:r>
            <a:rPr lang="pl-PL" sz="1300" b="1" dirty="0"/>
            <a:t>W przypadku stwierdzenia braków formalnych lub konieczności złożenia wyjaśnień do złożonych przez Przedsiębiorcę dokumentów rozliczeniowych, Przedsiębiorca zostanie wezwany do ich uzupełnienia lub złożenia dodatkowych wyjaśnień w wyznaczonym przez Operatora terminie.</a:t>
          </a:r>
        </a:p>
      </dgm:t>
    </dgm:pt>
    <dgm:pt modelId="{09B5AC72-1D72-4A72-8E67-0E6CA2AF90B6}" type="parTrans" cxnId="{25C44A21-A4AC-4125-83DC-F78451D760BF}">
      <dgm:prSet/>
      <dgm:spPr/>
      <dgm:t>
        <a:bodyPr/>
        <a:lstStyle/>
        <a:p>
          <a:endParaRPr lang="pl-PL"/>
        </a:p>
      </dgm:t>
    </dgm:pt>
    <dgm:pt modelId="{514AB3D7-BAC5-4EC2-A462-3AF78E22B5F8}" type="sibTrans" cxnId="{25C44A21-A4AC-4125-83DC-F78451D760BF}">
      <dgm:prSet/>
      <dgm:spPr>
        <a:solidFill>
          <a:srgbClr val="00B050"/>
        </a:solidFill>
      </dgm:spPr>
      <dgm:t>
        <a:bodyPr/>
        <a:lstStyle/>
        <a:p>
          <a:endParaRPr lang="pl-PL"/>
        </a:p>
      </dgm:t>
    </dgm:pt>
    <dgm:pt modelId="{20F3BD47-D2B4-46E7-8152-5B3B8DD4D7D3}">
      <dgm:prSet phldrT="[Tekst]" custT="1"/>
      <dgm:spPr/>
      <dgm:t>
        <a:bodyPr/>
        <a:lstStyle/>
        <a:p>
          <a:r>
            <a:rPr lang="pl-PL" sz="1300" b="1" dirty="0">
              <a:solidFill>
                <a:schemeClr val="bg1"/>
              </a:solidFill>
              <a:latin typeface="+mn-lt"/>
            </a:rPr>
            <a:t>Operator dokonuje opłaty </a:t>
          </a:r>
          <a:r>
            <a:rPr lang="pl-PL" sz="1300" b="1" dirty="0">
              <a:solidFill>
                <a:schemeClr val="bg1"/>
              </a:solidFill>
              <a:effectLst/>
              <a:latin typeface="+mn-lt"/>
              <a:ea typeface="Times New Roman" panose="02020603050405020304" pitchFamily="18" charset="0"/>
              <a:cs typeface="Calibri" panose="020F0502020204030204" pitchFamily="34" charset="0"/>
            </a:rPr>
            <a:t>na konto Dostawcy usług </a:t>
          </a:r>
          <a:r>
            <a:rPr lang="pl-PL" sz="1300" b="1" dirty="0">
              <a:solidFill>
                <a:schemeClr val="bg1"/>
              </a:solidFill>
              <a:latin typeface="+mn-lt"/>
            </a:rPr>
            <a:t>w terminie do 14 dni kalendarzowych od zaakceptowania kompletnych i poprawnych dokumentów oraz po zweryfikowaniu dokonania przez uczestnika i pracodawcę oceny usługi rozwojowej. </a:t>
          </a:r>
        </a:p>
      </dgm:t>
    </dgm:pt>
    <dgm:pt modelId="{AD5E9A72-7C84-4ED3-9803-CDDED76C6F5D}" type="parTrans" cxnId="{D4B201A2-B617-48D7-9236-D2EC624E8D11}">
      <dgm:prSet/>
      <dgm:spPr/>
      <dgm:t>
        <a:bodyPr/>
        <a:lstStyle/>
        <a:p>
          <a:endParaRPr lang="pl-PL"/>
        </a:p>
      </dgm:t>
    </dgm:pt>
    <dgm:pt modelId="{3356265E-BCF4-4185-9A30-064197434465}" type="sibTrans" cxnId="{D4B201A2-B617-48D7-9236-D2EC624E8D11}">
      <dgm:prSet/>
      <dgm:spPr/>
      <dgm:t>
        <a:bodyPr/>
        <a:lstStyle/>
        <a:p>
          <a:endParaRPr lang="pl-PL"/>
        </a:p>
      </dgm:t>
    </dgm:pt>
    <dgm:pt modelId="{409B1948-A2AB-4DFA-96C8-02845022C0E8}" type="pres">
      <dgm:prSet presAssocID="{033F7EDE-CA5D-477B-A115-D7A19166773F}" presName="Name0" presStyleCnt="0">
        <dgm:presLayoutVars>
          <dgm:dir/>
          <dgm:resizeHandles/>
        </dgm:presLayoutVars>
      </dgm:prSet>
      <dgm:spPr/>
    </dgm:pt>
    <dgm:pt modelId="{2C3AABD5-71A3-4D69-A0AA-FEA31592DFBC}" type="pres">
      <dgm:prSet presAssocID="{0C2F7178-89F1-4F31-B78B-D8DF0015BA48}" presName="compNode" presStyleCnt="0"/>
      <dgm:spPr/>
    </dgm:pt>
    <dgm:pt modelId="{D6BB49D8-F647-411D-B081-31B9DC817419}" type="pres">
      <dgm:prSet presAssocID="{0C2F7178-89F1-4F31-B78B-D8DF0015BA48}" presName="dummyConnPt" presStyleCnt="0"/>
      <dgm:spPr/>
    </dgm:pt>
    <dgm:pt modelId="{CF68678F-F58C-4D1E-9355-2290B0A6662F}" type="pres">
      <dgm:prSet presAssocID="{0C2F7178-89F1-4F31-B78B-D8DF0015BA48}" presName="node" presStyleLbl="node1" presStyleIdx="0" presStyleCnt="6" custScaleY="57589" custLinFactNeighborX="-54948" custLinFactNeighborY="-20559">
        <dgm:presLayoutVars>
          <dgm:bulletEnabled val="1"/>
        </dgm:presLayoutVars>
      </dgm:prSet>
      <dgm:spPr/>
    </dgm:pt>
    <dgm:pt modelId="{9B3F26A3-3661-46F1-BF5E-6F62F899432C}" type="pres">
      <dgm:prSet presAssocID="{D84585A7-D686-42B1-BF90-68FA9AB153C5}" presName="sibTrans" presStyleLbl="bgSibTrans2D1" presStyleIdx="0" presStyleCnt="5" custAng="16262960" custScaleX="19475" custScaleY="261972" custLinFactY="12215" custLinFactNeighborX="46452" custLinFactNeighborY="100000"/>
      <dgm:spPr>
        <a:prstGeom prst="downArrow">
          <a:avLst/>
        </a:prstGeom>
      </dgm:spPr>
    </dgm:pt>
    <dgm:pt modelId="{AE7BDA01-065E-4B34-B4D2-E1C4ADFD9C04}" type="pres">
      <dgm:prSet presAssocID="{C4AE2851-5FDC-4966-AC4D-05F8272621AF}" presName="compNode" presStyleCnt="0"/>
      <dgm:spPr/>
    </dgm:pt>
    <dgm:pt modelId="{17A6E438-9F77-4622-A5E6-A8CD6137809B}" type="pres">
      <dgm:prSet presAssocID="{C4AE2851-5FDC-4966-AC4D-05F8272621AF}" presName="dummyConnPt" presStyleCnt="0"/>
      <dgm:spPr/>
    </dgm:pt>
    <dgm:pt modelId="{D65F523D-D79F-48F6-814B-1A21EB606720}" type="pres">
      <dgm:prSet presAssocID="{C4AE2851-5FDC-4966-AC4D-05F8272621AF}" presName="node" presStyleLbl="node1" presStyleIdx="1" presStyleCnt="6" custScaleY="75719" custLinFactNeighborX="-53606" custLinFactNeighborY="-14474">
        <dgm:presLayoutVars>
          <dgm:bulletEnabled val="1"/>
        </dgm:presLayoutVars>
      </dgm:prSet>
      <dgm:spPr/>
    </dgm:pt>
    <dgm:pt modelId="{E0F90896-1375-4192-9622-8147C416212D}" type="pres">
      <dgm:prSet presAssocID="{9A9FA477-16B4-47C0-95C7-6B5396B3988A}" presName="sibTrans" presStyleLbl="bgSibTrans2D1" presStyleIdx="1" presStyleCnt="5" custAng="16168513" custScaleX="22237" custScaleY="302898" custLinFactY="6106" custLinFactNeighborX="43528" custLinFactNeighborY="100000"/>
      <dgm:spPr>
        <a:prstGeom prst="downArrow">
          <a:avLst/>
        </a:prstGeom>
      </dgm:spPr>
    </dgm:pt>
    <dgm:pt modelId="{A1797DBB-81B0-49BE-BFB1-64EE7F26B97D}" type="pres">
      <dgm:prSet presAssocID="{67BB74C7-8756-45DF-82C9-63F0B0BE92FD}" presName="compNode" presStyleCnt="0"/>
      <dgm:spPr/>
    </dgm:pt>
    <dgm:pt modelId="{C546C059-8396-497B-8D13-36AE33D13C6D}" type="pres">
      <dgm:prSet presAssocID="{67BB74C7-8756-45DF-82C9-63F0B0BE92FD}" presName="dummyConnPt" presStyleCnt="0"/>
      <dgm:spPr/>
    </dgm:pt>
    <dgm:pt modelId="{FBA6E91F-220C-490E-880D-00D1BD69B500}" type="pres">
      <dgm:prSet presAssocID="{67BB74C7-8756-45DF-82C9-63F0B0BE92FD}" presName="node" presStyleLbl="node1" presStyleIdx="2" presStyleCnt="6" custScaleY="68048" custLinFactNeighborX="-54589" custLinFactNeighborY="-11491">
        <dgm:presLayoutVars>
          <dgm:bulletEnabled val="1"/>
        </dgm:presLayoutVars>
      </dgm:prSet>
      <dgm:spPr/>
    </dgm:pt>
    <dgm:pt modelId="{0B5C2F5A-5BD6-4B07-9408-22F20307C42C}" type="pres">
      <dgm:prSet presAssocID="{6A1D6648-7970-4860-AA38-940C070DA513}" presName="sibTrans" presStyleLbl="bgSibTrans2D1" presStyleIdx="2" presStyleCnt="5" custAng="235804" custScaleX="34691" custScaleY="139480" custLinFactY="100000" custLinFactNeighborX="15659" custLinFactNeighborY="113633"/>
      <dgm:spPr>
        <a:prstGeom prst="rightArrow">
          <a:avLst/>
        </a:prstGeom>
      </dgm:spPr>
    </dgm:pt>
    <dgm:pt modelId="{EDE4C1D6-BCCB-4975-97B1-5267D3ED29A6}" type="pres">
      <dgm:prSet presAssocID="{DF75C2A5-B9B8-4CB9-AF11-9FB42BF0673A}" presName="compNode" presStyleCnt="0"/>
      <dgm:spPr/>
    </dgm:pt>
    <dgm:pt modelId="{1896C3AF-BAE1-41F9-BA36-3D21F9EFE291}" type="pres">
      <dgm:prSet presAssocID="{DF75C2A5-B9B8-4CB9-AF11-9FB42BF0673A}" presName="dummyConnPt" presStyleCnt="0"/>
      <dgm:spPr/>
    </dgm:pt>
    <dgm:pt modelId="{EBC33B65-C645-4606-8CF1-3477B7D5C0C8}" type="pres">
      <dgm:prSet presAssocID="{DF75C2A5-B9B8-4CB9-AF11-9FB42BF0673A}" presName="node" presStyleLbl="node1" presStyleIdx="3" presStyleCnt="6" custScaleY="88162" custLinFactNeighborX="-62458" custLinFactNeighborY="-15724">
        <dgm:presLayoutVars>
          <dgm:bulletEnabled val="1"/>
        </dgm:presLayoutVars>
      </dgm:prSet>
      <dgm:spPr/>
    </dgm:pt>
    <dgm:pt modelId="{F4813393-19F9-4525-AF30-CEDDC181E5EA}" type="pres">
      <dgm:prSet presAssocID="{993AB25D-F295-422A-BC09-9020DC30A8BF}" presName="sibTrans" presStyleLbl="bgSibTrans2D1" presStyleIdx="3" presStyleCnt="5" custAng="59858" custScaleX="31699" custScaleY="121392" custLinFactY="100000" custLinFactNeighborX="29368" custLinFactNeighborY="129379"/>
      <dgm:spPr>
        <a:prstGeom prst="rightArrow">
          <a:avLst/>
        </a:prstGeom>
      </dgm:spPr>
    </dgm:pt>
    <dgm:pt modelId="{6BBE8C2F-73C7-4A64-8CB2-9042435D686D}" type="pres">
      <dgm:prSet presAssocID="{C1F70E50-3C91-4CFB-9E8D-1C2078580135}" presName="compNode" presStyleCnt="0"/>
      <dgm:spPr/>
    </dgm:pt>
    <dgm:pt modelId="{462A6BF2-5CA0-44F1-A28F-A66DA058018A}" type="pres">
      <dgm:prSet presAssocID="{C1F70E50-3C91-4CFB-9E8D-1C2078580135}" presName="dummyConnPt" presStyleCnt="0"/>
      <dgm:spPr/>
    </dgm:pt>
    <dgm:pt modelId="{3F635082-C9AC-410D-AEA0-BFD7F78038AE}" type="pres">
      <dgm:prSet presAssocID="{C1F70E50-3C91-4CFB-9E8D-1C2078580135}" presName="node" presStyleLbl="node1" presStyleIdx="4" presStyleCnt="6" custScaleY="107740" custLinFactNeighborX="-63884" custLinFactNeighborY="-29791">
        <dgm:presLayoutVars>
          <dgm:bulletEnabled val="1"/>
        </dgm:presLayoutVars>
      </dgm:prSet>
      <dgm:spPr/>
    </dgm:pt>
    <dgm:pt modelId="{54D1248A-B662-40DF-848E-A017CC908BAA}" type="pres">
      <dgm:prSet presAssocID="{514AB3D7-BAC5-4EC2-A462-3AF78E22B5F8}" presName="sibTrans" presStyleLbl="bgSibTrans2D1" presStyleIdx="4" presStyleCnt="5" custAng="16050243" custScaleX="10029" custScaleY="380454" custLinFactY="100000" custLinFactNeighborX="17852" custLinFactNeighborY="101408"/>
      <dgm:spPr>
        <a:prstGeom prst="downArrow">
          <a:avLst/>
        </a:prstGeom>
      </dgm:spPr>
    </dgm:pt>
    <dgm:pt modelId="{4E3A3373-4787-40A9-B659-4955B0D0F2B0}" type="pres">
      <dgm:prSet presAssocID="{20F3BD47-D2B4-46E7-8152-5B3B8DD4D7D3}" presName="compNode" presStyleCnt="0"/>
      <dgm:spPr/>
    </dgm:pt>
    <dgm:pt modelId="{851449D7-35E6-4568-9CE0-34F1EC636283}" type="pres">
      <dgm:prSet presAssocID="{20F3BD47-D2B4-46E7-8152-5B3B8DD4D7D3}" presName="dummyConnPt" presStyleCnt="0"/>
      <dgm:spPr/>
    </dgm:pt>
    <dgm:pt modelId="{BFC742B0-7F82-4302-8A94-AEBBEE81B007}" type="pres">
      <dgm:prSet presAssocID="{20F3BD47-D2B4-46E7-8152-5B3B8DD4D7D3}" presName="node" presStyleLbl="node1" presStyleIdx="5" presStyleCnt="6" custAng="0" custScaleY="100724" custLinFactY="8688" custLinFactNeighborX="55555" custLinFactNeighborY="100000">
        <dgm:presLayoutVars>
          <dgm:bulletEnabled val="1"/>
        </dgm:presLayoutVars>
      </dgm:prSet>
      <dgm:spPr/>
    </dgm:pt>
  </dgm:ptLst>
  <dgm:cxnLst>
    <dgm:cxn modelId="{500EED03-D651-44B1-A5F8-452DD4EEA059}" type="presOf" srcId="{D84585A7-D686-42B1-BF90-68FA9AB153C5}" destId="{9B3F26A3-3661-46F1-BF5E-6F62F899432C}" srcOrd="0" destOrd="0" presId="urn:microsoft.com/office/officeart/2005/8/layout/bProcess4"/>
    <dgm:cxn modelId="{4E0EBF13-C485-4DF9-9F4E-4FFABA5F722B}" type="presOf" srcId="{0C2F7178-89F1-4F31-B78B-D8DF0015BA48}" destId="{CF68678F-F58C-4D1E-9355-2290B0A6662F}" srcOrd="0" destOrd="0" presId="urn:microsoft.com/office/officeart/2005/8/layout/bProcess4"/>
    <dgm:cxn modelId="{25C44A21-A4AC-4125-83DC-F78451D760BF}" srcId="{033F7EDE-CA5D-477B-A115-D7A19166773F}" destId="{C1F70E50-3C91-4CFB-9E8D-1C2078580135}" srcOrd="4" destOrd="0" parTransId="{09B5AC72-1D72-4A72-8E67-0E6CA2AF90B6}" sibTransId="{514AB3D7-BAC5-4EC2-A462-3AF78E22B5F8}"/>
    <dgm:cxn modelId="{531EA426-BC0D-4A23-93F6-F8AFCB2E36C7}" srcId="{033F7EDE-CA5D-477B-A115-D7A19166773F}" destId="{C4AE2851-5FDC-4966-AC4D-05F8272621AF}" srcOrd="1" destOrd="0" parTransId="{009A9ADE-1009-409A-8117-05A32FA9095A}" sibTransId="{9A9FA477-16B4-47C0-95C7-6B5396B3988A}"/>
    <dgm:cxn modelId="{10D01A2C-9CE5-4F7C-A329-7CCE88365B10}" type="presOf" srcId="{C1F70E50-3C91-4CFB-9E8D-1C2078580135}" destId="{3F635082-C9AC-410D-AEA0-BFD7F78038AE}" srcOrd="0" destOrd="0" presId="urn:microsoft.com/office/officeart/2005/8/layout/bProcess4"/>
    <dgm:cxn modelId="{7DB2712D-F5E3-4281-9F41-E42B370C9C96}" type="presOf" srcId="{C4AE2851-5FDC-4966-AC4D-05F8272621AF}" destId="{D65F523D-D79F-48F6-814B-1A21EB606720}" srcOrd="0" destOrd="0" presId="urn:microsoft.com/office/officeart/2005/8/layout/bProcess4"/>
    <dgm:cxn modelId="{D0394C4F-14EB-4746-9B31-E328DD1A2D24}" srcId="{033F7EDE-CA5D-477B-A115-D7A19166773F}" destId="{DF75C2A5-B9B8-4CB9-AF11-9FB42BF0673A}" srcOrd="3" destOrd="0" parTransId="{1075275B-AAF0-4016-B200-C4B5F13A2933}" sibTransId="{993AB25D-F295-422A-BC09-9020DC30A8BF}"/>
    <dgm:cxn modelId="{3B147050-6E5A-4CAB-8AD8-A075E875A519}" type="presOf" srcId="{DF75C2A5-B9B8-4CB9-AF11-9FB42BF0673A}" destId="{EBC33B65-C645-4606-8CF1-3477B7D5C0C8}" srcOrd="0" destOrd="0" presId="urn:microsoft.com/office/officeart/2005/8/layout/bProcess4"/>
    <dgm:cxn modelId="{C1AAEF77-E574-4F88-9BCE-4C15A3386006}" srcId="{033F7EDE-CA5D-477B-A115-D7A19166773F}" destId="{67BB74C7-8756-45DF-82C9-63F0B0BE92FD}" srcOrd="2" destOrd="0" parTransId="{D328B0FD-F570-4FF1-AD66-EA2FC2CDB131}" sibTransId="{6A1D6648-7970-4860-AA38-940C070DA513}"/>
    <dgm:cxn modelId="{F32CA098-A31D-4BC3-BCCE-19B6E9F62A5E}" type="presOf" srcId="{67BB74C7-8756-45DF-82C9-63F0B0BE92FD}" destId="{FBA6E91F-220C-490E-880D-00D1BD69B500}" srcOrd="0" destOrd="0" presId="urn:microsoft.com/office/officeart/2005/8/layout/bProcess4"/>
    <dgm:cxn modelId="{B771DA9D-A183-49F2-832E-D236B7DC906D}" type="presOf" srcId="{514AB3D7-BAC5-4EC2-A462-3AF78E22B5F8}" destId="{54D1248A-B662-40DF-848E-A017CC908BAA}" srcOrd="0" destOrd="0" presId="urn:microsoft.com/office/officeart/2005/8/layout/bProcess4"/>
    <dgm:cxn modelId="{D4B201A2-B617-48D7-9236-D2EC624E8D11}" srcId="{033F7EDE-CA5D-477B-A115-D7A19166773F}" destId="{20F3BD47-D2B4-46E7-8152-5B3B8DD4D7D3}" srcOrd="5" destOrd="0" parTransId="{AD5E9A72-7C84-4ED3-9803-CDDED76C6F5D}" sibTransId="{3356265E-BCF4-4185-9A30-064197434465}"/>
    <dgm:cxn modelId="{AECFBAC6-1809-4031-811F-7BA5AACCEEBB}" type="presOf" srcId="{033F7EDE-CA5D-477B-A115-D7A19166773F}" destId="{409B1948-A2AB-4DFA-96C8-02845022C0E8}" srcOrd="0" destOrd="0" presId="urn:microsoft.com/office/officeart/2005/8/layout/bProcess4"/>
    <dgm:cxn modelId="{79F20CE3-5A07-4593-837F-1043C437EDD8}" type="presOf" srcId="{6A1D6648-7970-4860-AA38-940C070DA513}" destId="{0B5C2F5A-5BD6-4B07-9408-22F20307C42C}" srcOrd="0" destOrd="0" presId="urn:microsoft.com/office/officeart/2005/8/layout/bProcess4"/>
    <dgm:cxn modelId="{98E596E8-1436-4405-B268-28D5ABE18EF6}" srcId="{033F7EDE-CA5D-477B-A115-D7A19166773F}" destId="{0C2F7178-89F1-4F31-B78B-D8DF0015BA48}" srcOrd="0" destOrd="0" parTransId="{84FB8E4C-677D-45F8-A666-ADE7324B8A23}" sibTransId="{D84585A7-D686-42B1-BF90-68FA9AB153C5}"/>
    <dgm:cxn modelId="{8C9A31EF-5B5F-4F69-97FE-AAE6E3395F1A}" type="presOf" srcId="{993AB25D-F295-422A-BC09-9020DC30A8BF}" destId="{F4813393-19F9-4525-AF30-CEDDC181E5EA}" srcOrd="0" destOrd="0" presId="urn:microsoft.com/office/officeart/2005/8/layout/bProcess4"/>
    <dgm:cxn modelId="{2B8BFCFA-6CDA-44D4-8CE1-267CEB3FA013}" type="presOf" srcId="{20F3BD47-D2B4-46E7-8152-5B3B8DD4D7D3}" destId="{BFC742B0-7F82-4302-8A94-AEBBEE81B007}" srcOrd="0" destOrd="0" presId="urn:microsoft.com/office/officeart/2005/8/layout/bProcess4"/>
    <dgm:cxn modelId="{91008BFB-679A-43EC-9E5E-4ADA7B77D369}" type="presOf" srcId="{9A9FA477-16B4-47C0-95C7-6B5396B3988A}" destId="{E0F90896-1375-4192-9622-8147C416212D}" srcOrd="0" destOrd="0" presId="urn:microsoft.com/office/officeart/2005/8/layout/bProcess4"/>
    <dgm:cxn modelId="{DA5BBBE2-2DD0-4650-BAB3-A57862E110AD}" type="presParOf" srcId="{409B1948-A2AB-4DFA-96C8-02845022C0E8}" destId="{2C3AABD5-71A3-4D69-A0AA-FEA31592DFBC}" srcOrd="0" destOrd="0" presId="urn:microsoft.com/office/officeart/2005/8/layout/bProcess4"/>
    <dgm:cxn modelId="{40A9195A-88C9-4AF1-BAF2-929A19DAA111}" type="presParOf" srcId="{2C3AABD5-71A3-4D69-A0AA-FEA31592DFBC}" destId="{D6BB49D8-F647-411D-B081-31B9DC817419}" srcOrd="0" destOrd="0" presId="urn:microsoft.com/office/officeart/2005/8/layout/bProcess4"/>
    <dgm:cxn modelId="{581A4C59-B376-45BA-B288-3F104D2A6BEE}" type="presParOf" srcId="{2C3AABD5-71A3-4D69-A0AA-FEA31592DFBC}" destId="{CF68678F-F58C-4D1E-9355-2290B0A6662F}" srcOrd="1" destOrd="0" presId="urn:microsoft.com/office/officeart/2005/8/layout/bProcess4"/>
    <dgm:cxn modelId="{E553259A-8046-4D43-94D8-D855A2E190B6}" type="presParOf" srcId="{409B1948-A2AB-4DFA-96C8-02845022C0E8}" destId="{9B3F26A3-3661-46F1-BF5E-6F62F899432C}" srcOrd="1" destOrd="0" presId="urn:microsoft.com/office/officeart/2005/8/layout/bProcess4"/>
    <dgm:cxn modelId="{EF43D85B-496F-4255-84D2-24E1C31215C1}" type="presParOf" srcId="{409B1948-A2AB-4DFA-96C8-02845022C0E8}" destId="{AE7BDA01-065E-4B34-B4D2-E1C4ADFD9C04}" srcOrd="2" destOrd="0" presId="urn:microsoft.com/office/officeart/2005/8/layout/bProcess4"/>
    <dgm:cxn modelId="{55221B7E-9784-463A-8CB6-75E877FE8621}" type="presParOf" srcId="{AE7BDA01-065E-4B34-B4D2-E1C4ADFD9C04}" destId="{17A6E438-9F77-4622-A5E6-A8CD6137809B}" srcOrd="0" destOrd="0" presId="urn:microsoft.com/office/officeart/2005/8/layout/bProcess4"/>
    <dgm:cxn modelId="{10AF4409-4F9F-4C60-8071-758761E2A200}" type="presParOf" srcId="{AE7BDA01-065E-4B34-B4D2-E1C4ADFD9C04}" destId="{D65F523D-D79F-48F6-814B-1A21EB606720}" srcOrd="1" destOrd="0" presId="urn:microsoft.com/office/officeart/2005/8/layout/bProcess4"/>
    <dgm:cxn modelId="{7F18B4EE-59FB-4EEF-9AB3-416790474BDB}" type="presParOf" srcId="{409B1948-A2AB-4DFA-96C8-02845022C0E8}" destId="{E0F90896-1375-4192-9622-8147C416212D}" srcOrd="3" destOrd="0" presId="urn:microsoft.com/office/officeart/2005/8/layout/bProcess4"/>
    <dgm:cxn modelId="{B1C6427A-8C54-469A-BF65-D99D663980A0}" type="presParOf" srcId="{409B1948-A2AB-4DFA-96C8-02845022C0E8}" destId="{A1797DBB-81B0-49BE-BFB1-64EE7F26B97D}" srcOrd="4" destOrd="0" presId="urn:microsoft.com/office/officeart/2005/8/layout/bProcess4"/>
    <dgm:cxn modelId="{217347C5-9021-4EEB-A24F-6C47E76EB22B}" type="presParOf" srcId="{A1797DBB-81B0-49BE-BFB1-64EE7F26B97D}" destId="{C546C059-8396-497B-8D13-36AE33D13C6D}" srcOrd="0" destOrd="0" presId="urn:microsoft.com/office/officeart/2005/8/layout/bProcess4"/>
    <dgm:cxn modelId="{E0300A6E-5B11-449C-92FE-BBA9E336A5EA}" type="presParOf" srcId="{A1797DBB-81B0-49BE-BFB1-64EE7F26B97D}" destId="{FBA6E91F-220C-490E-880D-00D1BD69B500}" srcOrd="1" destOrd="0" presId="urn:microsoft.com/office/officeart/2005/8/layout/bProcess4"/>
    <dgm:cxn modelId="{0AF8E399-57E8-40CC-84EB-A2E2F55E4BFF}" type="presParOf" srcId="{409B1948-A2AB-4DFA-96C8-02845022C0E8}" destId="{0B5C2F5A-5BD6-4B07-9408-22F20307C42C}" srcOrd="5" destOrd="0" presId="urn:microsoft.com/office/officeart/2005/8/layout/bProcess4"/>
    <dgm:cxn modelId="{CCABAC54-3B1A-413B-8262-748D9676B2BA}" type="presParOf" srcId="{409B1948-A2AB-4DFA-96C8-02845022C0E8}" destId="{EDE4C1D6-BCCB-4975-97B1-5267D3ED29A6}" srcOrd="6" destOrd="0" presId="urn:microsoft.com/office/officeart/2005/8/layout/bProcess4"/>
    <dgm:cxn modelId="{54EE8FD8-84E4-4BA7-B290-45EB535CE3DC}" type="presParOf" srcId="{EDE4C1D6-BCCB-4975-97B1-5267D3ED29A6}" destId="{1896C3AF-BAE1-41F9-BA36-3D21F9EFE291}" srcOrd="0" destOrd="0" presId="urn:microsoft.com/office/officeart/2005/8/layout/bProcess4"/>
    <dgm:cxn modelId="{6C5C50D2-F71C-4AC3-B088-52669D3FB3A6}" type="presParOf" srcId="{EDE4C1D6-BCCB-4975-97B1-5267D3ED29A6}" destId="{EBC33B65-C645-4606-8CF1-3477B7D5C0C8}" srcOrd="1" destOrd="0" presId="urn:microsoft.com/office/officeart/2005/8/layout/bProcess4"/>
    <dgm:cxn modelId="{4E8A78A0-ACB4-4F4E-A73A-913E17818E3E}" type="presParOf" srcId="{409B1948-A2AB-4DFA-96C8-02845022C0E8}" destId="{F4813393-19F9-4525-AF30-CEDDC181E5EA}" srcOrd="7" destOrd="0" presId="urn:microsoft.com/office/officeart/2005/8/layout/bProcess4"/>
    <dgm:cxn modelId="{D889F8CC-6E37-44AD-873C-564461D5EB21}" type="presParOf" srcId="{409B1948-A2AB-4DFA-96C8-02845022C0E8}" destId="{6BBE8C2F-73C7-4A64-8CB2-9042435D686D}" srcOrd="8" destOrd="0" presId="urn:microsoft.com/office/officeart/2005/8/layout/bProcess4"/>
    <dgm:cxn modelId="{5C6CDCE8-8BCD-47D4-A964-797F5ED702CB}" type="presParOf" srcId="{6BBE8C2F-73C7-4A64-8CB2-9042435D686D}" destId="{462A6BF2-5CA0-44F1-A28F-A66DA058018A}" srcOrd="0" destOrd="0" presId="urn:microsoft.com/office/officeart/2005/8/layout/bProcess4"/>
    <dgm:cxn modelId="{76A90B15-7AFE-4B47-B98F-59E134F6BFA9}" type="presParOf" srcId="{6BBE8C2F-73C7-4A64-8CB2-9042435D686D}" destId="{3F635082-C9AC-410D-AEA0-BFD7F78038AE}" srcOrd="1" destOrd="0" presId="urn:microsoft.com/office/officeart/2005/8/layout/bProcess4"/>
    <dgm:cxn modelId="{DC5FFF35-CF3D-4BA7-99ED-C359E8C4C38D}" type="presParOf" srcId="{409B1948-A2AB-4DFA-96C8-02845022C0E8}" destId="{54D1248A-B662-40DF-848E-A017CC908BAA}" srcOrd="9" destOrd="0" presId="urn:microsoft.com/office/officeart/2005/8/layout/bProcess4"/>
    <dgm:cxn modelId="{006FE711-FB15-487D-8A1B-B1025CADE1EB}" type="presParOf" srcId="{409B1948-A2AB-4DFA-96C8-02845022C0E8}" destId="{4E3A3373-4787-40A9-B659-4955B0D0F2B0}" srcOrd="10" destOrd="0" presId="urn:microsoft.com/office/officeart/2005/8/layout/bProcess4"/>
    <dgm:cxn modelId="{C1481BE4-4CD2-4935-AD84-A8B683F84173}" type="presParOf" srcId="{4E3A3373-4787-40A9-B659-4955B0D0F2B0}" destId="{851449D7-35E6-4568-9CE0-34F1EC636283}" srcOrd="0" destOrd="0" presId="urn:microsoft.com/office/officeart/2005/8/layout/bProcess4"/>
    <dgm:cxn modelId="{9BC7A11D-4B47-4D85-90C1-7E2F67354529}" type="presParOf" srcId="{4E3A3373-4787-40A9-B659-4955B0D0F2B0}" destId="{BFC742B0-7F82-4302-8A94-AEBBEE81B00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3EB8C4-E122-416D-A02C-E4860F44676B}" type="doc">
      <dgm:prSet loTypeId="urn:microsoft.com/office/officeart/2005/8/layout/vProcess5" loCatId="process" qsTypeId="urn:microsoft.com/office/officeart/2005/8/quickstyle/simple5" qsCatId="simple" csTypeId="urn:microsoft.com/office/officeart/2005/8/colors/accent2_2" csCatId="accent2" phldr="1"/>
      <dgm:spPr/>
      <dgm:t>
        <a:bodyPr/>
        <a:lstStyle/>
        <a:p>
          <a:endParaRPr lang="pl-PL"/>
        </a:p>
      </dgm:t>
    </dgm:pt>
    <dgm:pt modelId="{C7C182CB-7667-494E-9614-F99117EDFEB6}">
      <dgm:prSet phldrT="[Tekst]" custT="1"/>
      <dgm:spPr/>
      <dgm:t>
        <a:bodyPr/>
        <a:lstStyle/>
        <a:p>
          <a:pPr algn="ctr">
            <a:buFont typeface="Wingdings" panose="05000000000000000000" pitchFamily="2" charset="2"/>
            <a:buChar char="Ø"/>
          </a:pPr>
          <a:r>
            <a:rPr lang="pl-PL" sz="1800" dirty="0">
              <a:latin typeface="+mn-lt"/>
            </a:rPr>
            <a:t>W ramach zadania zakłada się realizację monitoringu 64 usług rozwojowych (5 kontroli stacjonarnych i 59 kontroli zdalnych)</a:t>
          </a:r>
        </a:p>
      </dgm:t>
    </dgm:pt>
    <dgm:pt modelId="{BA666BCE-28D5-4F44-9ED0-70DB82537458}" type="parTrans" cxnId="{ED66C5CA-17C4-466B-91BB-1AFDE8089D4B}">
      <dgm:prSet/>
      <dgm:spPr/>
      <dgm:t>
        <a:bodyPr/>
        <a:lstStyle/>
        <a:p>
          <a:endParaRPr lang="pl-PL" sz="1400"/>
        </a:p>
      </dgm:t>
    </dgm:pt>
    <dgm:pt modelId="{A4758A84-796E-4BC3-B459-47ECB70897A9}" type="sibTrans" cxnId="{ED66C5CA-17C4-466B-91BB-1AFDE8089D4B}">
      <dgm:prSet custT="1">
        <dgm:style>
          <a:lnRef idx="0">
            <a:schemeClr val="accent1"/>
          </a:lnRef>
          <a:fillRef idx="3">
            <a:schemeClr val="accent1"/>
          </a:fillRef>
          <a:effectRef idx="3">
            <a:schemeClr val="accent1"/>
          </a:effectRef>
          <a:fontRef idx="minor">
            <a:schemeClr val="lt1"/>
          </a:fontRef>
        </dgm:style>
      </dgm:prSet>
      <dgm:spPr/>
      <dgm:t>
        <a:bodyPr/>
        <a:lstStyle/>
        <a:p>
          <a:endParaRPr lang="pl-PL" sz="2800"/>
        </a:p>
      </dgm:t>
    </dgm:pt>
    <dgm:pt modelId="{B6D5E6B9-CAC2-4FCC-A7D3-CFF09DC3839C}">
      <dgm:prSet phldrT="[Tekst]" custT="1"/>
      <dgm:spPr/>
      <dgm:t>
        <a:bodyPr/>
        <a:lstStyle/>
        <a:p>
          <a:pPr algn="ctr"/>
          <a:r>
            <a:rPr lang="pl-PL" sz="1800" dirty="0"/>
            <a:t>Zakłada się udział 2 osób w procesie kontroli z ramienia Partnera Projektu</a:t>
          </a:r>
        </a:p>
      </dgm:t>
    </dgm:pt>
    <dgm:pt modelId="{4A50C4B6-7373-4C15-BC77-074308500C96}" type="parTrans" cxnId="{3C536200-0DCD-4258-9026-B176CFADB4C2}">
      <dgm:prSet/>
      <dgm:spPr/>
      <dgm:t>
        <a:bodyPr/>
        <a:lstStyle/>
        <a:p>
          <a:endParaRPr lang="pl-PL" sz="1400"/>
        </a:p>
      </dgm:t>
    </dgm:pt>
    <dgm:pt modelId="{DA8F2864-0736-4D7E-9545-F296E3D01D48}" type="sibTrans" cxnId="{3C536200-0DCD-4258-9026-B176CFADB4C2}">
      <dgm:prSet custT="1">
        <dgm:style>
          <a:lnRef idx="0">
            <a:schemeClr val="accent1"/>
          </a:lnRef>
          <a:fillRef idx="3">
            <a:schemeClr val="accent1"/>
          </a:fillRef>
          <a:effectRef idx="3">
            <a:schemeClr val="accent1"/>
          </a:effectRef>
          <a:fontRef idx="minor">
            <a:schemeClr val="lt1"/>
          </a:fontRef>
        </dgm:style>
      </dgm:prSet>
      <dgm:spPr/>
      <dgm:t>
        <a:bodyPr/>
        <a:lstStyle/>
        <a:p>
          <a:endParaRPr lang="pl-PL" sz="2800"/>
        </a:p>
      </dgm:t>
    </dgm:pt>
    <dgm:pt modelId="{C31CAFD3-0694-4B4D-ADCF-C101871FC7B8}">
      <dgm:prSet phldrT="[Tekst]" custT="1"/>
      <dgm:spPr/>
      <dgm:t>
        <a:bodyPr/>
        <a:lstStyle/>
        <a:p>
          <a:pPr algn="just">
            <a:lnSpc>
              <a:spcPct val="90000"/>
            </a:lnSpc>
            <a:spcAft>
              <a:spcPct val="35000"/>
            </a:spcAft>
            <a:buFont typeface="Wingdings" panose="05000000000000000000" pitchFamily="2" charset="2"/>
            <a:buChar char="Ø"/>
          </a:pPr>
          <a:r>
            <a:rPr lang="pl-PL" sz="1400" dirty="0"/>
            <a:t>Dobór próby kontroli oparty będzie na metodologii wykorzystującej analizę konkretnych parametrów, w tym </a:t>
          </a:r>
          <a:r>
            <a:rPr lang="pl-PL" sz="1400" b="0" i="0" u="none" dirty="0"/>
            <a:t>m.in.:</a:t>
          </a:r>
          <a:endParaRPr lang="pl-PL" sz="1400" u="none" dirty="0"/>
        </a:p>
        <a:p>
          <a:pPr algn="just">
            <a:lnSpc>
              <a:spcPct val="100000"/>
            </a:lnSpc>
            <a:spcAft>
              <a:spcPts val="0"/>
            </a:spcAft>
          </a:pPr>
          <a:r>
            <a:rPr lang="pl-PL" sz="1400" dirty="0"/>
            <a:t>wartość, czas trwania, wyniki wcześniejszych kontroli, nietypowe cechy usługi (np. duża liczebność grupy). Pozwoli to na minimalizację ryzyka wypłynięcia informacji co do miejsc kontroli.</a:t>
          </a:r>
        </a:p>
      </dgm:t>
    </dgm:pt>
    <dgm:pt modelId="{13C4AE9B-8FB0-4AFB-8C7F-B5E8163C0B7B}" type="parTrans" cxnId="{BDB2C114-82C5-4A6D-88FE-E35D605D847F}">
      <dgm:prSet/>
      <dgm:spPr/>
      <dgm:t>
        <a:bodyPr/>
        <a:lstStyle/>
        <a:p>
          <a:endParaRPr lang="pl-PL" sz="1400"/>
        </a:p>
      </dgm:t>
    </dgm:pt>
    <dgm:pt modelId="{0D71515C-F766-4CDB-87DA-7279CDE64C3C}" type="sibTrans" cxnId="{BDB2C114-82C5-4A6D-88FE-E35D605D847F}">
      <dgm:prSet/>
      <dgm:spPr/>
      <dgm:t>
        <a:bodyPr/>
        <a:lstStyle/>
        <a:p>
          <a:endParaRPr lang="pl-PL" sz="1400"/>
        </a:p>
      </dgm:t>
    </dgm:pt>
    <dgm:pt modelId="{DA9933BD-9A1C-464C-8B6A-603B634DDFAC}" type="pres">
      <dgm:prSet presAssocID="{A03EB8C4-E122-416D-A02C-E4860F44676B}" presName="outerComposite" presStyleCnt="0">
        <dgm:presLayoutVars>
          <dgm:chMax val="5"/>
          <dgm:dir/>
          <dgm:resizeHandles val="exact"/>
        </dgm:presLayoutVars>
      </dgm:prSet>
      <dgm:spPr/>
    </dgm:pt>
    <dgm:pt modelId="{48DFDA5D-E907-492E-BA8D-8C163953A283}" type="pres">
      <dgm:prSet presAssocID="{A03EB8C4-E122-416D-A02C-E4860F44676B}" presName="dummyMaxCanvas" presStyleCnt="0">
        <dgm:presLayoutVars/>
      </dgm:prSet>
      <dgm:spPr/>
    </dgm:pt>
    <dgm:pt modelId="{71093CAE-8A1E-42EC-86A0-607003BE43C6}" type="pres">
      <dgm:prSet presAssocID="{A03EB8C4-E122-416D-A02C-E4860F44676B}" presName="ThreeNodes_1" presStyleLbl="node1" presStyleIdx="0" presStyleCnt="3">
        <dgm:presLayoutVars>
          <dgm:bulletEnabled val="1"/>
        </dgm:presLayoutVars>
      </dgm:prSet>
      <dgm:spPr/>
    </dgm:pt>
    <dgm:pt modelId="{6C7D3BE3-90B2-4D95-AC04-A26863983669}" type="pres">
      <dgm:prSet presAssocID="{A03EB8C4-E122-416D-A02C-E4860F44676B}" presName="ThreeNodes_2" presStyleLbl="node1" presStyleIdx="1" presStyleCnt="3">
        <dgm:presLayoutVars>
          <dgm:bulletEnabled val="1"/>
        </dgm:presLayoutVars>
      </dgm:prSet>
      <dgm:spPr/>
    </dgm:pt>
    <dgm:pt modelId="{7CC64C21-A88E-49E7-B64E-EF2280C6AF2E}" type="pres">
      <dgm:prSet presAssocID="{A03EB8C4-E122-416D-A02C-E4860F44676B}" presName="ThreeNodes_3" presStyleLbl="node1" presStyleIdx="2" presStyleCnt="3" custLinFactNeighborX="1524" custLinFactNeighborY="0">
        <dgm:presLayoutVars>
          <dgm:bulletEnabled val="1"/>
        </dgm:presLayoutVars>
      </dgm:prSet>
      <dgm:spPr/>
    </dgm:pt>
    <dgm:pt modelId="{88211906-F524-485E-B4FE-887F63992B78}" type="pres">
      <dgm:prSet presAssocID="{A03EB8C4-E122-416D-A02C-E4860F44676B}" presName="ThreeConn_1-2" presStyleLbl="fgAccFollowNode1" presStyleIdx="0" presStyleCnt="2">
        <dgm:presLayoutVars>
          <dgm:bulletEnabled val="1"/>
        </dgm:presLayoutVars>
      </dgm:prSet>
      <dgm:spPr/>
    </dgm:pt>
    <dgm:pt modelId="{D3932CA5-8B49-4962-96DF-16422FA84DB5}" type="pres">
      <dgm:prSet presAssocID="{A03EB8C4-E122-416D-A02C-E4860F44676B}" presName="ThreeConn_2-3" presStyleLbl="fgAccFollowNode1" presStyleIdx="1" presStyleCnt="2">
        <dgm:presLayoutVars>
          <dgm:bulletEnabled val="1"/>
        </dgm:presLayoutVars>
      </dgm:prSet>
      <dgm:spPr/>
    </dgm:pt>
    <dgm:pt modelId="{10321585-0AAA-40B2-9E82-FCDF20E5225F}" type="pres">
      <dgm:prSet presAssocID="{A03EB8C4-E122-416D-A02C-E4860F44676B}" presName="ThreeNodes_1_text" presStyleLbl="node1" presStyleIdx="2" presStyleCnt="3">
        <dgm:presLayoutVars>
          <dgm:bulletEnabled val="1"/>
        </dgm:presLayoutVars>
      </dgm:prSet>
      <dgm:spPr/>
    </dgm:pt>
    <dgm:pt modelId="{C7485011-B109-4A76-BCDC-64E6E614A99F}" type="pres">
      <dgm:prSet presAssocID="{A03EB8C4-E122-416D-A02C-E4860F44676B}" presName="ThreeNodes_2_text" presStyleLbl="node1" presStyleIdx="2" presStyleCnt="3">
        <dgm:presLayoutVars>
          <dgm:bulletEnabled val="1"/>
        </dgm:presLayoutVars>
      </dgm:prSet>
      <dgm:spPr/>
    </dgm:pt>
    <dgm:pt modelId="{36E2EED6-855D-40B8-A8FB-92BF27B63D42}" type="pres">
      <dgm:prSet presAssocID="{A03EB8C4-E122-416D-A02C-E4860F44676B}" presName="ThreeNodes_3_text" presStyleLbl="node1" presStyleIdx="2" presStyleCnt="3">
        <dgm:presLayoutVars>
          <dgm:bulletEnabled val="1"/>
        </dgm:presLayoutVars>
      </dgm:prSet>
      <dgm:spPr/>
    </dgm:pt>
  </dgm:ptLst>
  <dgm:cxnLst>
    <dgm:cxn modelId="{3C536200-0DCD-4258-9026-B176CFADB4C2}" srcId="{A03EB8C4-E122-416D-A02C-E4860F44676B}" destId="{B6D5E6B9-CAC2-4FCC-A7D3-CFF09DC3839C}" srcOrd="1" destOrd="0" parTransId="{4A50C4B6-7373-4C15-BC77-074308500C96}" sibTransId="{DA8F2864-0736-4D7E-9545-F296E3D01D48}"/>
    <dgm:cxn modelId="{EEADE506-0E9E-4B50-ABB3-27B16DF82E50}" type="presOf" srcId="{C31CAFD3-0694-4B4D-ADCF-C101871FC7B8}" destId="{7CC64C21-A88E-49E7-B64E-EF2280C6AF2E}" srcOrd="0" destOrd="0" presId="urn:microsoft.com/office/officeart/2005/8/layout/vProcess5"/>
    <dgm:cxn modelId="{659AD10B-A844-46A0-89BA-1488C295A1CE}" type="presOf" srcId="{DA8F2864-0736-4D7E-9545-F296E3D01D48}" destId="{D3932CA5-8B49-4962-96DF-16422FA84DB5}" srcOrd="0" destOrd="0" presId="urn:microsoft.com/office/officeart/2005/8/layout/vProcess5"/>
    <dgm:cxn modelId="{BDB2C114-82C5-4A6D-88FE-E35D605D847F}" srcId="{A03EB8C4-E122-416D-A02C-E4860F44676B}" destId="{C31CAFD3-0694-4B4D-ADCF-C101871FC7B8}" srcOrd="2" destOrd="0" parTransId="{13C4AE9B-8FB0-4AFB-8C7F-B5E8163C0B7B}" sibTransId="{0D71515C-F766-4CDB-87DA-7279CDE64C3C}"/>
    <dgm:cxn modelId="{D5DA2F35-E793-4FD5-8936-53F18BBF9815}" type="presOf" srcId="{B6D5E6B9-CAC2-4FCC-A7D3-CFF09DC3839C}" destId="{C7485011-B109-4A76-BCDC-64E6E614A99F}" srcOrd="1" destOrd="0" presId="urn:microsoft.com/office/officeart/2005/8/layout/vProcess5"/>
    <dgm:cxn modelId="{516FE537-EBB3-4534-8CDE-BB51D6D4B68E}" type="presOf" srcId="{B6D5E6B9-CAC2-4FCC-A7D3-CFF09DC3839C}" destId="{6C7D3BE3-90B2-4D95-AC04-A26863983669}" srcOrd="0" destOrd="0" presId="urn:microsoft.com/office/officeart/2005/8/layout/vProcess5"/>
    <dgm:cxn modelId="{940D4170-E0CF-424F-BD83-C835FBE5F32C}" type="presOf" srcId="{C7C182CB-7667-494E-9614-F99117EDFEB6}" destId="{10321585-0AAA-40B2-9E82-FCDF20E5225F}" srcOrd="1" destOrd="0" presId="urn:microsoft.com/office/officeart/2005/8/layout/vProcess5"/>
    <dgm:cxn modelId="{1BC92087-E0DD-4D26-9C8F-9D4ECCBEE39A}" type="presOf" srcId="{A03EB8C4-E122-416D-A02C-E4860F44676B}" destId="{DA9933BD-9A1C-464C-8B6A-603B634DDFAC}" srcOrd="0" destOrd="0" presId="urn:microsoft.com/office/officeart/2005/8/layout/vProcess5"/>
    <dgm:cxn modelId="{95A11790-6754-40A9-8EB2-3CEFE075FA25}" type="presOf" srcId="{A4758A84-796E-4BC3-B459-47ECB70897A9}" destId="{88211906-F524-485E-B4FE-887F63992B78}" srcOrd="0" destOrd="0" presId="urn:microsoft.com/office/officeart/2005/8/layout/vProcess5"/>
    <dgm:cxn modelId="{FDF8BFA5-FC31-4BCE-9906-1D4D687F384C}" type="presOf" srcId="{C31CAFD3-0694-4B4D-ADCF-C101871FC7B8}" destId="{36E2EED6-855D-40B8-A8FB-92BF27B63D42}" srcOrd="1" destOrd="0" presId="urn:microsoft.com/office/officeart/2005/8/layout/vProcess5"/>
    <dgm:cxn modelId="{ED66C5CA-17C4-466B-91BB-1AFDE8089D4B}" srcId="{A03EB8C4-E122-416D-A02C-E4860F44676B}" destId="{C7C182CB-7667-494E-9614-F99117EDFEB6}" srcOrd="0" destOrd="0" parTransId="{BA666BCE-28D5-4F44-9ED0-70DB82537458}" sibTransId="{A4758A84-796E-4BC3-B459-47ECB70897A9}"/>
    <dgm:cxn modelId="{2D6E3FF7-B943-4E90-B0F3-4D7D239CE021}" type="presOf" srcId="{C7C182CB-7667-494E-9614-F99117EDFEB6}" destId="{71093CAE-8A1E-42EC-86A0-607003BE43C6}" srcOrd="0" destOrd="0" presId="urn:microsoft.com/office/officeart/2005/8/layout/vProcess5"/>
    <dgm:cxn modelId="{FB6308EB-10A8-47A2-8382-C9027AEB0BA8}" type="presParOf" srcId="{DA9933BD-9A1C-464C-8B6A-603B634DDFAC}" destId="{48DFDA5D-E907-492E-BA8D-8C163953A283}" srcOrd="0" destOrd="0" presId="urn:microsoft.com/office/officeart/2005/8/layout/vProcess5"/>
    <dgm:cxn modelId="{2B9365CB-BA59-455F-AB6B-B6F873144670}" type="presParOf" srcId="{DA9933BD-9A1C-464C-8B6A-603B634DDFAC}" destId="{71093CAE-8A1E-42EC-86A0-607003BE43C6}" srcOrd="1" destOrd="0" presId="urn:microsoft.com/office/officeart/2005/8/layout/vProcess5"/>
    <dgm:cxn modelId="{1AF529D7-088D-45C8-B80F-BE2B198F3E07}" type="presParOf" srcId="{DA9933BD-9A1C-464C-8B6A-603B634DDFAC}" destId="{6C7D3BE3-90B2-4D95-AC04-A26863983669}" srcOrd="2" destOrd="0" presId="urn:microsoft.com/office/officeart/2005/8/layout/vProcess5"/>
    <dgm:cxn modelId="{8AD3EE04-C9EA-4DE7-92FB-0DCEC72A5DD3}" type="presParOf" srcId="{DA9933BD-9A1C-464C-8B6A-603B634DDFAC}" destId="{7CC64C21-A88E-49E7-B64E-EF2280C6AF2E}" srcOrd="3" destOrd="0" presId="urn:microsoft.com/office/officeart/2005/8/layout/vProcess5"/>
    <dgm:cxn modelId="{65FF35EE-48A0-4AB5-A5B8-0ADA454A89D3}" type="presParOf" srcId="{DA9933BD-9A1C-464C-8B6A-603B634DDFAC}" destId="{88211906-F524-485E-B4FE-887F63992B78}" srcOrd="4" destOrd="0" presId="urn:microsoft.com/office/officeart/2005/8/layout/vProcess5"/>
    <dgm:cxn modelId="{3F25BA89-0DBD-499C-8113-67EBA2CD1C64}" type="presParOf" srcId="{DA9933BD-9A1C-464C-8B6A-603B634DDFAC}" destId="{D3932CA5-8B49-4962-96DF-16422FA84DB5}" srcOrd="5" destOrd="0" presId="urn:microsoft.com/office/officeart/2005/8/layout/vProcess5"/>
    <dgm:cxn modelId="{F844F700-7519-4754-AE0A-E42B171A358A}" type="presParOf" srcId="{DA9933BD-9A1C-464C-8B6A-603B634DDFAC}" destId="{10321585-0AAA-40B2-9E82-FCDF20E5225F}" srcOrd="6" destOrd="0" presId="urn:microsoft.com/office/officeart/2005/8/layout/vProcess5"/>
    <dgm:cxn modelId="{2822D3CF-11C4-4B51-85E9-788F476867A7}" type="presParOf" srcId="{DA9933BD-9A1C-464C-8B6A-603B634DDFAC}" destId="{C7485011-B109-4A76-BCDC-64E6E614A99F}" srcOrd="7" destOrd="0" presId="urn:microsoft.com/office/officeart/2005/8/layout/vProcess5"/>
    <dgm:cxn modelId="{D3E0634A-0811-4471-BF47-31DD9A615F9C}" type="presParOf" srcId="{DA9933BD-9A1C-464C-8B6A-603B634DDFAC}" destId="{36E2EED6-855D-40B8-A8FB-92BF27B63D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1ED95-3633-4306-AB41-94EBF70C1BD7}">
      <dsp:nvSpPr>
        <dsp:cNvPr id="0" name=""/>
        <dsp:cNvSpPr/>
      </dsp:nvSpPr>
      <dsp:spPr>
        <a:xfrm>
          <a:off x="682766" y="0"/>
          <a:ext cx="7738017" cy="477760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449ED-20A0-427D-B8B4-2279F69845E5}">
      <dsp:nvSpPr>
        <dsp:cNvPr id="0" name=""/>
        <dsp:cNvSpPr/>
      </dsp:nvSpPr>
      <dsp:spPr>
        <a:xfrm>
          <a:off x="4556" y="1433280"/>
          <a:ext cx="2191430" cy="19110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REJESTRACJA</a:t>
          </a:r>
          <a:r>
            <a:rPr lang="pl-PL" sz="1600" kern="1200" dirty="0"/>
            <a:t> profilu przedsiębiorstwa oraz indywidualnego w </a:t>
          </a:r>
          <a:r>
            <a:rPr lang="pl-PL" sz="1600" b="1" kern="1200" dirty="0"/>
            <a:t>BUR</a:t>
          </a:r>
          <a:endParaRPr lang="pl-PL" sz="1600" b="1" kern="1200" dirty="0">
            <a:solidFill>
              <a:schemeClr val="bg1"/>
            </a:solidFill>
          </a:endParaRPr>
        </a:p>
      </dsp:txBody>
      <dsp:txXfrm>
        <a:off x="97845" y="1526569"/>
        <a:ext cx="2004852" cy="1724462"/>
      </dsp:txXfrm>
    </dsp:sp>
    <dsp:sp modelId="{6F50C9EB-FA61-473A-B4D5-44118181EAE6}">
      <dsp:nvSpPr>
        <dsp:cNvPr id="0" name=""/>
        <dsp:cNvSpPr/>
      </dsp:nvSpPr>
      <dsp:spPr>
        <a:xfrm>
          <a:off x="2305558" y="1433280"/>
          <a:ext cx="2191430" cy="19110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ZALOGOWANIE</a:t>
          </a:r>
          <a:r>
            <a:rPr lang="pl-PL" sz="1600" kern="1200" dirty="0"/>
            <a:t> się w Systemie Operatora</a:t>
          </a:r>
          <a:endParaRPr lang="pl-PL" sz="1600" kern="1200" dirty="0">
            <a:solidFill>
              <a:schemeClr val="bg1"/>
            </a:solidFill>
          </a:endParaRPr>
        </a:p>
      </dsp:txBody>
      <dsp:txXfrm>
        <a:off x="2398847" y="1526569"/>
        <a:ext cx="2004852" cy="1724462"/>
      </dsp:txXfrm>
    </dsp:sp>
    <dsp:sp modelId="{207682E5-6680-4C2A-AC3A-8A683E8CF7D0}">
      <dsp:nvSpPr>
        <dsp:cNvPr id="0" name=""/>
        <dsp:cNvSpPr/>
      </dsp:nvSpPr>
      <dsp:spPr>
        <a:xfrm>
          <a:off x="4648781" y="1401003"/>
          <a:ext cx="2191430" cy="19110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t>WYPEŁNIENIE</a:t>
          </a:r>
          <a:r>
            <a:rPr lang="pl-PL" sz="1600" kern="1200" dirty="0"/>
            <a:t> Wniosku o Umowę i przesłanie go przez System Operatora w momencie ogłoszenia naboru.</a:t>
          </a:r>
          <a:endParaRPr lang="pl-PL" sz="1600" b="1" kern="1200" dirty="0">
            <a:solidFill>
              <a:schemeClr val="bg1"/>
            </a:solidFill>
          </a:endParaRPr>
        </a:p>
      </dsp:txBody>
      <dsp:txXfrm>
        <a:off x="4742070" y="1494292"/>
        <a:ext cx="2004852" cy="1724462"/>
      </dsp:txXfrm>
    </dsp:sp>
    <dsp:sp modelId="{02B1D962-EAED-4D9C-80C7-87C72FC9203E}">
      <dsp:nvSpPr>
        <dsp:cNvPr id="0" name=""/>
        <dsp:cNvSpPr/>
      </dsp:nvSpPr>
      <dsp:spPr>
        <a:xfrm>
          <a:off x="6912119" y="1456709"/>
          <a:ext cx="2191430" cy="19110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bg1"/>
              </a:solidFill>
            </a:rPr>
            <a:t>PODPISANIE UMOWY WSPARCIA ZE SPECJALISTĄ DS. REKRUTACJI</a:t>
          </a:r>
        </a:p>
      </dsp:txBody>
      <dsp:txXfrm>
        <a:off x="7005408" y="1549998"/>
        <a:ext cx="2004852" cy="1724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FCB7-CA38-44E4-A7AA-2EF0B973B147}">
      <dsp:nvSpPr>
        <dsp:cNvPr id="0" name=""/>
        <dsp:cNvSpPr/>
      </dsp:nvSpPr>
      <dsp:spPr>
        <a:xfrm rot="4396374">
          <a:off x="447546" y="880205"/>
          <a:ext cx="3818468" cy="2662905"/>
        </a:xfrm>
        <a:prstGeom prst="swooshArrow">
          <a:avLst>
            <a:gd name="adj1" fmla="val 16310"/>
            <a:gd name="adj2" fmla="val 31370"/>
          </a:avLst>
        </a:prstGeom>
        <a:solidFill>
          <a:srgbClr val="00B05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EE336F-231C-4E68-9B08-AC6B31ADA282}">
      <dsp:nvSpPr>
        <dsp:cNvPr id="0" name=""/>
        <dsp:cNvSpPr/>
      </dsp:nvSpPr>
      <dsp:spPr>
        <a:xfrm>
          <a:off x="1877956" y="1227912"/>
          <a:ext cx="96428" cy="96428"/>
        </a:xfrm>
        <a:prstGeom prst="ellipse">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EA6FD41-6E8E-40DB-A5E1-D84F95899E98}">
      <dsp:nvSpPr>
        <dsp:cNvPr id="0" name=""/>
        <dsp:cNvSpPr/>
      </dsp:nvSpPr>
      <dsp:spPr>
        <a:xfrm>
          <a:off x="2538224" y="1760479"/>
          <a:ext cx="96428" cy="96428"/>
        </a:xfrm>
        <a:prstGeom prst="ellipse">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7E7AAC5-8746-4C23-8FD5-73F26CA65A5C}">
      <dsp:nvSpPr>
        <dsp:cNvPr id="0" name=""/>
        <dsp:cNvSpPr/>
      </dsp:nvSpPr>
      <dsp:spPr>
        <a:xfrm>
          <a:off x="3033061" y="2383282"/>
          <a:ext cx="96428" cy="96428"/>
        </a:xfrm>
        <a:prstGeom prst="ellipse">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36551A8-F799-4C3B-A0FB-3C25220519AD}">
      <dsp:nvSpPr>
        <dsp:cNvPr id="0" name=""/>
        <dsp:cNvSpPr/>
      </dsp:nvSpPr>
      <dsp:spPr>
        <a:xfrm>
          <a:off x="235953" y="0"/>
          <a:ext cx="1156127"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pl-PL" sz="1800" kern="1200" dirty="0"/>
            <a:t>Wniosek o umowę</a:t>
          </a:r>
        </a:p>
      </dsp:txBody>
      <dsp:txXfrm>
        <a:off x="235953" y="0"/>
        <a:ext cx="1156127" cy="707730"/>
      </dsp:txXfrm>
    </dsp:sp>
    <dsp:sp modelId="{2F69412C-EA43-45DB-9EC6-D11C3730FB7F}">
      <dsp:nvSpPr>
        <dsp:cNvPr id="0" name=""/>
        <dsp:cNvSpPr/>
      </dsp:nvSpPr>
      <dsp:spPr>
        <a:xfrm>
          <a:off x="2429765" y="922261"/>
          <a:ext cx="2627449"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100000"/>
            </a:lnSpc>
            <a:spcBef>
              <a:spcPct val="0"/>
            </a:spcBef>
            <a:spcAft>
              <a:spcPct val="35000"/>
            </a:spcAft>
            <a:buNone/>
          </a:pPr>
          <a:r>
            <a:rPr lang="pl-PL" sz="1800" u="sng" kern="1200" dirty="0"/>
            <a:t>Weryfikacja wniosku</a:t>
          </a:r>
        </a:p>
        <a:p>
          <a:pPr marL="0" lvl="0" indent="0" algn="l" defTabSz="800100">
            <a:spcBef>
              <a:spcPct val="0"/>
            </a:spcBef>
            <a:spcAft>
              <a:spcPct val="35000"/>
            </a:spcAft>
            <a:buNone/>
          </a:pPr>
          <a:endParaRPr lang="pl-PL" sz="1800" kern="1200" dirty="0"/>
        </a:p>
      </dsp:txBody>
      <dsp:txXfrm>
        <a:off x="2429765" y="922261"/>
        <a:ext cx="2627449" cy="707730"/>
      </dsp:txXfrm>
    </dsp:sp>
    <dsp:sp modelId="{B1EA0E30-4190-4FD8-BB74-4E5889CF92BA}">
      <dsp:nvSpPr>
        <dsp:cNvPr id="0" name=""/>
        <dsp:cNvSpPr/>
      </dsp:nvSpPr>
      <dsp:spPr>
        <a:xfrm>
          <a:off x="191567" y="1454828"/>
          <a:ext cx="2092228"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100000"/>
            </a:lnSpc>
            <a:spcBef>
              <a:spcPct val="0"/>
            </a:spcBef>
            <a:spcAft>
              <a:spcPct val="35000"/>
            </a:spcAft>
            <a:buNone/>
          </a:pPr>
          <a:r>
            <a:rPr lang="pl-PL" sz="1800" kern="1200"/>
            <a:t>Akceptacja wniosku </a:t>
          </a:r>
          <a:endParaRPr lang="pl-PL" sz="1800" kern="1200" dirty="0"/>
        </a:p>
      </dsp:txBody>
      <dsp:txXfrm>
        <a:off x="191567" y="1454828"/>
        <a:ext cx="2092228" cy="707730"/>
      </dsp:txXfrm>
    </dsp:sp>
    <dsp:sp modelId="{69143B12-C489-463E-8855-E8769BB75200}">
      <dsp:nvSpPr>
        <dsp:cNvPr id="0" name=""/>
        <dsp:cNvSpPr/>
      </dsp:nvSpPr>
      <dsp:spPr>
        <a:xfrm>
          <a:off x="3451551" y="2077631"/>
          <a:ext cx="1605663"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100000"/>
            </a:lnSpc>
            <a:spcBef>
              <a:spcPct val="0"/>
            </a:spcBef>
            <a:spcAft>
              <a:spcPct val="35000"/>
            </a:spcAft>
            <a:buNone/>
          </a:pPr>
          <a:r>
            <a:rPr lang="pl-PL" sz="1800" kern="1200"/>
            <a:t>Podpisanie umowy</a:t>
          </a:r>
          <a:endParaRPr lang="pl-PL" sz="1800" kern="1200" dirty="0"/>
        </a:p>
      </dsp:txBody>
      <dsp:txXfrm>
        <a:off x="3451551" y="2077631"/>
        <a:ext cx="1605663" cy="707730"/>
      </dsp:txXfrm>
    </dsp:sp>
    <dsp:sp modelId="{AAAE21D4-EDFB-47A7-854F-F25ED722E8F1}">
      <dsp:nvSpPr>
        <dsp:cNvPr id="0" name=""/>
        <dsp:cNvSpPr/>
      </dsp:nvSpPr>
      <dsp:spPr>
        <a:xfrm>
          <a:off x="1392068" y="3638364"/>
          <a:ext cx="2432823" cy="70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100000"/>
            </a:lnSpc>
            <a:spcBef>
              <a:spcPct val="0"/>
            </a:spcBef>
            <a:spcAft>
              <a:spcPct val="35000"/>
            </a:spcAft>
            <a:buNone/>
          </a:pPr>
          <a:r>
            <a:rPr lang="pl-PL" sz="1800" b="0" kern="1200" dirty="0"/>
            <a:t>Wybór usług</a:t>
          </a:r>
        </a:p>
      </dsp:txBody>
      <dsp:txXfrm>
        <a:off x="1392068" y="3638364"/>
        <a:ext cx="2432823" cy="707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EA27E-68A1-4639-AC17-9ABE0FF91567}">
      <dsp:nvSpPr>
        <dsp:cNvPr id="0" name=""/>
        <dsp:cNvSpPr/>
      </dsp:nvSpPr>
      <dsp:spPr>
        <a:xfrm rot="16200000">
          <a:off x="42551" y="802692"/>
          <a:ext cx="3869531" cy="3869531"/>
        </a:xfrm>
        <a:prstGeom prst="upArrow">
          <a:avLst>
            <a:gd name="adj1" fmla="val 50000"/>
            <a:gd name="adj2" fmla="val 35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pl-PL" sz="3400" kern="1200" dirty="0"/>
            <a:t>Usługa rozwojowa z BUR</a:t>
          </a:r>
        </a:p>
      </dsp:txBody>
      <dsp:txXfrm rot="5400000">
        <a:off x="719719" y="1770075"/>
        <a:ext cx="3192363" cy="1934765"/>
      </dsp:txXfrm>
    </dsp:sp>
    <dsp:sp modelId="{17F7EC25-274B-4734-AEF2-EF8131C4C0EE}">
      <dsp:nvSpPr>
        <dsp:cNvPr id="0" name=""/>
        <dsp:cNvSpPr/>
      </dsp:nvSpPr>
      <dsp:spPr>
        <a:xfrm rot="5400000">
          <a:off x="4258130" y="774567"/>
          <a:ext cx="3869531" cy="3869531"/>
        </a:xfrm>
        <a:prstGeom prst="upArrow">
          <a:avLst>
            <a:gd name="adj1" fmla="val 50000"/>
            <a:gd name="adj2" fmla="val 35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pl-PL" sz="3400" kern="1200" dirty="0"/>
            <a:t>Usługa rozwojowa spoza BUR</a:t>
          </a:r>
        </a:p>
      </dsp:txBody>
      <dsp:txXfrm rot="-5400000">
        <a:off x="4258130" y="1741950"/>
        <a:ext cx="3192363" cy="1934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F26A3-3661-46F1-BF5E-6F62F899432C}">
      <dsp:nvSpPr>
        <dsp:cNvPr id="0" name=""/>
        <dsp:cNvSpPr/>
      </dsp:nvSpPr>
      <dsp:spPr>
        <a:xfrm>
          <a:off x="1286680" y="1860178"/>
          <a:ext cx="369788" cy="706388"/>
        </a:xfrm>
        <a:prstGeom prst="down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CF68678F-F58C-4D1E-9355-2290B0A6662F}">
      <dsp:nvSpPr>
        <dsp:cNvPr id="0" name=""/>
        <dsp:cNvSpPr/>
      </dsp:nvSpPr>
      <dsp:spPr>
        <a:xfrm>
          <a:off x="0" y="1007747"/>
          <a:ext cx="2996031" cy="103523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Po realizacji usługi rozwojowej wykonawca (Dostawca Usług) wystawi fakturę Vat na Przedsiębiorcę.</a:t>
          </a:r>
        </a:p>
      </dsp:txBody>
      <dsp:txXfrm>
        <a:off x="30321" y="1038068"/>
        <a:ext cx="2935389" cy="974588"/>
      </dsp:txXfrm>
    </dsp:sp>
    <dsp:sp modelId="{E0F90896-1375-4192-9622-8147C416212D}">
      <dsp:nvSpPr>
        <dsp:cNvPr id="0" name=""/>
        <dsp:cNvSpPr/>
      </dsp:nvSpPr>
      <dsp:spPr>
        <a:xfrm rot="39671">
          <a:off x="1241269" y="4059924"/>
          <a:ext cx="420492" cy="780386"/>
        </a:xfrm>
        <a:prstGeom prst="down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D65F523D-D79F-48F6-814B-1A21EB606720}">
      <dsp:nvSpPr>
        <dsp:cNvPr id="0" name=""/>
        <dsp:cNvSpPr/>
      </dsp:nvSpPr>
      <dsp:spPr>
        <a:xfrm>
          <a:off x="45307" y="2563712"/>
          <a:ext cx="2996031" cy="179761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chemeClr val="bg1"/>
              </a:solidFill>
              <a:latin typeface="+mn-lt"/>
            </a:rPr>
            <a:t>Przedsiębiorca w ciągu 5 dni roboczych od zakończenia realizacji usługi rozwojowej z BUR wgrywa do systemu Operatora Wniosek o zaliczkę wraz z fakturą VAT (stanowiącą załącznik do wniosku o zaliczkę).</a:t>
          </a:r>
        </a:p>
      </dsp:txBody>
      <dsp:txXfrm>
        <a:off x="97957" y="2616362"/>
        <a:ext cx="2890731" cy="1692319"/>
      </dsp:txXfrm>
    </dsp:sp>
    <dsp:sp modelId="{0B5C2F5A-5BD6-4B07-9408-22F20307C42C}">
      <dsp:nvSpPr>
        <dsp:cNvPr id="0" name=""/>
        <dsp:cNvSpPr/>
      </dsp:nvSpPr>
      <dsp:spPr>
        <a:xfrm rot="21600000">
          <a:off x="2565495" y="5652432"/>
          <a:ext cx="1376721" cy="376097"/>
        </a:xfrm>
        <a:prstGeom prst="right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FBA6E91F-220C-490E-880D-00D1BD69B500}">
      <dsp:nvSpPr>
        <dsp:cNvPr id="0" name=""/>
        <dsp:cNvSpPr/>
      </dsp:nvSpPr>
      <dsp:spPr>
        <a:xfrm>
          <a:off x="0" y="4884600"/>
          <a:ext cx="2996031" cy="155129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latin typeface="+mn-lt"/>
            </a:rPr>
            <a:t>Operator przelewa na rachunek bankowy Przedsiębiorcy podany we wniosku o zaliczkę) kwotę zaliczki stanowiącą maksymalnie 50 % wartości usługi netto w terminie do 14 dni kalendarzowych od zaakceptowania dokumentów.</a:t>
          </a:r>
        </a:p>
      </dsp:txBody>
      <dsp:txXfrm>
        <a:off x="45436" y="4930036"/>
        <a:ext cx="2905159" cy="1460419"/>
      </dsp:txXfrm>
    </dsp:sp>
    <dsp:sp modelId="{1CDCFB5F-2C11-4A32-9F92-80ACD0E9AA3E}">
      <dsp:nvSpPr>
        <dsp:cNvPr id="0" name=""/>
        <dsp:cNvSpPr/>
      </dsp:nvSpPr>
      <dsp:spPr>
        <a:xfrm>
          <a:off x="5168793" y="4465174"/>
          <a:ext cx="436332" cy="1078514"/>
        </a:xfrm>
        <a:prstGeom prst="up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8EC65EB5-782A-45E5-A0F3-3D2598463596}">
      <dsp:nvSpPr>
        <dsp:cNvPr id="0" name=""/>
        <dsp:cNvSpPr/>
      </dsp:nvSpPr>
      <dsp:spPr>
        <a:xfrm>
          <a:off x="3975651" y="5137561"/>
          <a:ext cx="2996031" cy="133807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Przedsiębiorca dokonuje przelewem płatności za usługę rozwojową do Dostawcy Usług w wysokości 100% wartości usługi (ze środków własnych oraz ze środków zaliczki).</a:t>
          </a:r>
        </a:p>
      </dsp:txBody>
      <dsp:txXfrm>
        <a:off x="4014842" y="5176752"/>
        <a:ext cx="2917649" cy="1259693"/>
      </dsp:txXfrm>
    </dsp:sp>
    <dsp:sp modelId="{517A2D13-A5FB-48FB-80E0-EF53816A686A}">
      <dsp:nvSpPr>
        <dsp:cNvPr id="0" name=""/>
        <dsp:cNvSpPr/>
      </dsp:nvSpPr>
      <dsp:spPr>
        <a:xfrm>
          <a:off x="5195773" y="2548192"/>
          <a:ext cx="382385" cy="828639"/>
        </a:xfrm>
        <a:prstGeom prst="up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86DB2E32-6D67-4358-9AA3-441FD28C824C}">
      <dsp:nvSpPr>
        <dsp:cNvPr id="0" name=""/>
        <dsp:cNvSpPr/>
      </dsp:nvSpPr>
      <dsp:spPr>
        <a:xfrm>
          <a:off x="4029999" y="3090108"/>
          <a:ext cx="2996031" cy="135874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Przedsiębiorca przekazuje Operatorowi dokumenty rozliczeniowe poprzez wgranie ich do Systemu Operatora w ciągu 5 dni roboczych od otrzymania zaliczki na usługę rozwojową </a:t>
          </a:r>
        </a:p>
      </dsp:txBody>
      <dsp:txXfrm>
        <a:off x="4069795" y="3129904"/>
        <a:ext cx="2916439" cy="1279156"/>
      </dsp:txXfrm>
    </dsp:sp>
    <dsp:sp modelId="{F4813393-19F9-4525-AF30-CEDDC181E5EA}">
      <dsp:nvSpPr>
        <dsp:cNvPr id="0" name=""/>
        <dsp:cNvSpPr/>
      </dsp:nvSpPr>
      <dsp:spPr>
        <a:xfrm>
          <a:off x="6931220" y="1570510"/>
          <a:ext cx="971031" cy="345506"/>
        </a:xfrm>
        <a:prstGeom prst="right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EBC33B65-C645-4606-8CF1-3477B7D5C0C8}">
      <dsp:nvSpPr>
        <dsp:cNvPr id="0" name=""/>
        <dsp:cNvSpPr/>
      </dsp:nvSpPr>
      <dsp:spPr>
        <a:xfrm>
          <a:off x="4059780" y="947311"/>
          <a:ext cx="2996031" cy="158481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Operator w terminie do 14 dni roboczych od otrzymania od Przedsiębiorcy wszelkich wymaganych dokumentów wskazanych dokona ich weryfikacji pod względem formalnym, rachunkowym </a:t>
          </a:r>
          <a:br>
            <a:rPr lang="pl-PL" sz="1300" b="1" kern="1200" dirty="0"/>
          </a:br>
          <a:r>
            <a:rPr lang="pl-PL" sz="1300" b="1" kern="1200" dirty="0"/>
            <a:t>i merytorycznym. </a:t>
          </a:r>
        </a:p>
      </dsp:txBody>
      <dsp:txXfrm>
        <a:off x="4106198" y="993729"/>
        <a:ext cx="2903195" cy="1491980"/>
      </dsp:txXfrm>
    </dsp:sp>
    <dsp:sp modelId="{54D1248A-B662-40DF-848E-A017CC908BAA}">
      <dsp:nvSpPr>
        <dsp:cNvPr id="0" name=""/>
        <dsp:cNvSpPr/>
      </dsp:nvSpPr>
      <dsp:spPr>
        <a:xfrm rot="3230">
          <a:off x="9036772" y="3026780"/>
          <a:ext cx="461690" cy="1196381"/>
        </a:xfrm>
        <a:prstGeom prst="down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3F635082-C9AC-410D-AEA0-BFD7F78038AE}">
      <dsp:nvSpPr>
        <dsp:cNvPr id="0" name=""/>
        <dsp:cNvSpPr/>
      </dsp:nvSpPr>
      <dsp:spPr>
        <a:xfrm>
          <a:off x="7895420" y="1086446"/>
          <a:ext cx="2996031" cy="193675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W przypadku stwierdzenia braków formalnych lub konieczności złożenia wyjaśnień do złożonych przez Przedsiębiorcę dokumentów rozliczeniowych, Przedsiębiorca zostanie wezwany do ich uzupełnienia lub złożenia dodatkowych wyjaśnień w wyznaczonym przez Operatora terminie.</a:t>
          </a:r>
        </a:p>
      </dsp:txBody>
      <dsp:txXfrm>
        <a:off x="7952146" y="1143172"/>
        <a:ext cx="2882579" cy="1823302"/>
      </dsp:txXfrm>
    </dsp:sp>
    <dsp:sp modelId="{BFC742B0-7F82-4302-8A94-AEBBEE81B007}">
      <dsp:nvSpPr>
        <dsp:cNvPr id="0" name=""/>
        <dsp:cNvSpPr/>
      </dsp:nvSpPr>
      <dsp:spPr>
        <a:xfrm>
          <a:off x="7945154" y="4239003"/>
          <a:ext cx="2996031" cy="185039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Operator dokonuje refundacji w terminie do 14 dni kalendarzowych od zaakceptowania kompletnych i poprawnych dokumentów oraz po zweryfikowaniu dokonania przez uczestnika i pracodawcę oceny usługi rozwojowej.</a:t>
          </a:r>
        </a:p>
      </dsp:txBody>
      <dsp:txXfrm>
        <a:off x="7999350" y="4293199"/>
        <a:ext cx="2887639" cy="1742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F26A3-3661-46F1-BF5E-6F62F899432C}">
      <dsp:nvSpPr>
        <dsp:cNvPr id="0" name=""/>
        <dsp:cNvSpPr/>
      </dsp:nvSpPr>
      <dsp:spPr>
        <a:xfrm rot="3522">
          <a:off x="1448051" y="2331583"/>
          <a:ext cx="357527" cy="737980"/>
        </a:xfrm>
        <a:prstGeom prst="down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CF68678F-F58C-4D1E-9355-2290B0A6662F}">
      <dsp:nvSpPr>
        <dsp:cNvPr id="0" name=""/>
        <dsp:cNvSpPr/>
      </dsp:nvSpPr>
      <dsp:spPr>
        <a:xfrm>
          <a:off x="121897" y="1405942"/>
          <a:ext cx="3130022" cy="10815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Po realizacji usługi rozwojowej wykonawca (Dostawca Usług) wystawi fakturę Vat na Przedsiębiorcę.</a:t>
          </a:r>
        </a:p>
      </dsp:txBody>
      <dsp:txXfrm>
        <a:off x="153574" y="1437619"/>
        <a:ext cx="3066668" cy="1018175"/>
      </dsp:txXfrm>
    </dsp:sp>
    <dsp:sp modelId="{E0F90896-1375-4192-9622-8147C416212D}">
      <dsp:nvSpPr>
        <dsp:cNvPr id="0" name=""/>
        <dsp:cNvSpPr/>
      </dsp:nvSpPr>
      <dsp:spPr>
        <a:xfrm rot="25128">
          <a:off x="1385188" y="4112455"/>
          <a:ext cx="415471" cy="853269"/>
        </a:xfrm>
        <a:prstGeom prst="down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D65F523D-D79F-48F6-814B-1A21EB606720}">
      <dsp:nvSpPr>
        <dsp:cNvPr id="0" name=""/>
        <dsp:cNvSpPr/>
      </dsp:nvSpPr>
      <dsp:spPr>
        <a:xfrm>
          <a:off x="163902" y="3071251"/>
          <a:ext cx="3130022" cy="142201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Przedsiębiorca w ciągu 5 dni roboczych od zakończenia realizacji usługi rozwojowej wpłaca wkład własny na konto Operatora oraz podatek Vat (jeśli dotyczy) na konto Dostawcy Usług.</a:t>
          </a:r>
          <a:endParaRPr lang="pl-PL" sz="1300" b="1" kern="1200" dirty="0">
            <a:solidFill>
              <a:schemeClr val="bg1"/>
            </a:solidFill>
            <a:latin typeface="+mn-lt"/>
          </a:endParaRPr>
        </a:p>
      </dsp:txBody>
      <dsp:txXfrm>
        <a:off x="205551" y="3112900"/>
        <a:ext cx="3046724" cy="1338715"/>
      </dsp:txXfrm>
    </dsp:sp>
    <dsp:sp modelId="{0B5C2F5A-5BD6-4B07-9408-22F20307C42C}">
      <dsp:nvSpPr>
        <dsp:cNvPr id="0" name=""/>
        <dsp:cNvSpPr/>
      </dsp:nvSpPr>
      <dsp:spPr>
        <a:xfrm>
          <a:off x="2656549" y="5448909"/>
          <a:ext cx="1358350" cy="392917"/>
        </a:xfrm>
        <a:prstGeom prst="right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FBA6E91F-220C-490E-880D-00D1BD69B500}">
      <dsp:nvSpPr>
        <dsp:cNvPr id="0" name=""/>
        <dsp:cNvSpPr/>
      </dsp:nvSpPr>
      <dsp:spPr>
        <a:xfrm>
          <a:off x="133134" y="5018789"/>
          <a:ext cx="3130022" cy="127795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Przedsiębiorca przekazuje Operatorowi dokumenty rozliczeniowe poprzez wgranie ich do Systemu Operatora w ciągu 5 dni roboczych od zakończenia usługi.</a:t>
          </a:r>
          <a:endParaRPr lang="pl-PL" sz="1300" b="1" kern="1200" dirty="0">
            <a:latin typeface="+mn-lt"/>
          </a:endParaRPr>
        </a:p>
      </dsp:txBody>
      <dsp:txXfrm>
        <a:off x="170564" y="5056219"/>
        <a:ext cx="3055162" cy="1203090"/>
      </dsp:txXfrm>
    </dsp:sp>
    <dsp:sp modelId="{F4813393-19F9-4525-AF30-CEDDC181E5EA}">
      <dsp:nvSpPr>
        <dsp:cNvPr id="0" name=""/>
        <dsp:cNvSpPr/>
      </dsp:nvSpPr>
      <dsp:spPr>
        <a:xfrm rot="16200000">
          <a:off x="5005136" y="4098453"/>
          <a:ext cx="812619" cy="341963"/>
        </a:xfrm>
        <a:prstGeom prst="right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EBC33B65-C645-4606-8CF1-3477B7D5C0C8}">
      <dsp:nvSpPr>
        <dsp:cNvPr id="0" name=""/>
        <dsp:cNvSpPr/>
      </dsp:nvSpPr>
      <dsp:spPr>
        <a:xfrm>
          <a:off x="4049762" y="4561549"/>
          <a:ext cx="3130022" cy="165569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Operator w terminie do 14 dni roboczych od otrzymania od Przedsiębiorcy wszelkich wymaganych dokumentów dokona ich weryfikacji pod względem formalnym, rachunkowym </a:t>
          </a:r>
          <a:br>
            <a:rPr lang="pl-PL" sz="1300" b="1" kern="1200" dirty="0"/>
          </a:br>
          <a:r>
            <a:rPr lang="pl-PL" sz="1300" b="1" kern="1200" dirty="0"/>
            <a:t>i merytorycznym. </a:t>
          </a:r>
        </a:p>
      </dsp:txBody>
      <dsp:txXfrm>
        <a:off x="4098256" y="4610043"/>
        <a:ext cx="3033034" cy="1558706"/>
      </dsp:txXfrm>
    </dsp:sp>
    <dsp:sp modelId="{54D1248A-B662-40DF-848E-A017CC908BAA}">
      <dsp:nvSpPr>
        <dsp:cNvPr id="0" name=""/>
        <dsp:cNvSpPr/>
      </dsp:nvSpPr>
      <dsp:spPr>
        <a:xfrm rot="16200000">
          <a:off x="6985881" y="2454666"/>
          <a:ext cx="375286" cy="1071746"/>
        </a:xfrm>
        <a:prstGeom prst="downArrow">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3F635082-C9AC-410D-AEA0-BFD7F78038AE}">
      <dsp:nvSpPr>
        <dsp:cNvPr id="0" name=""/>
        <dsp:cNvSpPr/>
      </dsp:nvSpPr>
      <dsp:spPr>
        <a:xfrm>
          <a:off x="4005128" y="1804494"/>
          <a:ext cx="3130022" cy="202337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t>W przypadku stwierdzenia braków formalnych lub konieczności złożenia wyjaśnień do złożonych przez Przedsiębiorcę dokumentów rozliczeniowych, Przedsiębiorca zostanie wezwany do ich uzupełnienia lub złożenia dodatkowych wyjaśnień w wyznaczonym przez Operatora terminie.</a:t>
          </a:r>
        </a:p>
      </dsp:txBody>
      <dsp:txXfrm>
        <a:off x="4064391" y="1863757"/>
        <a:ext cx="3011496" cy="1904845"/>
      </dsp:txXfrm>
    </dsp:sp>
    <dsp:sp modelId="{BFC742B0-7F82-4302-8A94-AEBBEE81B007}">
      <dsp:nvSpPr>
        <dsp:cNvPr id="0" name=""/>
        <dsp:cNvSpPr/>
      </dsp:nvSpPr>
      <dsp:spPr>
        <a:xfrm>
          <a:off x="7743596" y="2044034"/>
          <a:ext cx="3130022" cy="189161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b="1" kern="1200" dirty="0">
              <a:solidFill>
                <a:schemeClr val="bg1"/>
              </a:solidFill>
              <a:latin typeface="+mn-lt"/>
            </a:rPr>
            <a:t>Operator dokonuje opłaty </a:t>
          </a:r>
          <a:r>
            <a:rPr lang="pl-PL" sz="1300" b="1" kern="1200" dirty="0">
              <a:solidFill>
                <a:schemeClr val="bg1"/>
              </a:solidFill>
              <a:effectLst/>
              <a:latin typeface="+mn-lt"/>
              <a:ea typeface="Times New Roman" panose="02020603050405020304" pitchFamily="18" charset="0"/>
              <a:cs typeface="Calibri" panose="020F0502020204030204" pitchFamily="34" charset="0"/>
            </a:rPr>
            <a:t>na konto Dostawcy usług </a:t>
          </a:r>
          <a:r>
            <a:rPr lang="pl-PL" sz="1300" b="1" kern="1200" dirty="0">
              <a:solidFill>
                <a:schemeClr val="bg1"/>
              </a:solidFill>
              <a:latin typeface="+mn-lt"/>
            </a:rPr>
            <a:t>w terminie do 14 dni kalendarzowych od zaakceptowania kompletnych i poprawnych dokumentów oraz po zweryfikowaniu dokonania przez uczestnika i pracodawcę oceny usługi rozwojowej. </a:t>
          </a:r>
        </a:p>
      </dsp:txBody>
      <dsp:txXfrm>
        <a:off x="7798999" y="2099437"/>
        <a:ext cx="3019216" cy="17808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93CAE-8A1E-42EC-86A0-607003BE43C6}">
      <dsp:nvSpPr>
        <dsp:cNvPr id="0" name=""/>
        <dsp:cNvSpPr/>
      </dsp:nvSpPr>
      <dsp:spPr>
        <a:xfrm>
          <a:off x="0" y="0"/>
          <a:ext cx="7534577" cy="150242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pl-PL" sz="1800" kern="1200" dirty="0">
              <a:latin typeface="+mn-lt"/>
            </a:rPr>
            <a:t>W ramach zadania zakłada się realizację monitoringu 64 usług rozwojowych (5 kontroli stacjonarnych i 59 kontroli zdalnych)</a:t>
          </a:r>
        </a:p>
      </dsp:txBody>
      <dsp:txXfrm>
        <a:off x="44005" y="44005"/>
        <a:ext cx="5913339" cy="1414418"/>
      </dsp:txXfrm>
    </dsp:sp>
    <dsp:sp modelId="{6C7D3BE3-90B2-4D95-AC04-A26863983669}">
      <dsp:nvSpPr>
        <dsp:cNvPr id="0" name=""/>
        <dsp:cNvSpPr/>
      </dsp:nvSpPr>
      <dsp:spPr>
        <a:xfrm>
          <a:off x="664815" y="1752832"/>
          <a:ext cx="7534577" cy="150242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Zakłada się udział 2 osób w procesie kontroli z ramienia Partnera Projektu</a:t>
          </a:r>
        </a:p>
      </dsp:txBody>
      <dsp:txXfrm>
        <a:off x="708820" y="1796837"/>
        <a:ext cx="5805173" cy="1414418"/>
      </dsp:txXfrm>
    </dsp:sp>
    <dsp:sp modelId="{7CC64C21-A88E-49E7-B64E-EF2280C6AF2E}">
      <dsp:nvSpPr>
        <dsp:cNvPr id="0" name=""/>
        <dsp:cNvSpPr/>
      </dsp:nvSpPr>
      <dsp:spPr>
        <a:xfrm>
          <a:off x="1329631" y="3505665"/>
          <a:ext cx="7534577" cy="150242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Wingdings" panose="05000000000000000000" pitchFamily="2" charset="2"/>
            <a:buNone/>
          </a:pPr>
          <a:r>
            <a:rPr lang="pl-PL" sz="1400" kern="1200" dirty="0"/>
            <a:t>Dobór próby kontroli oparty będzie na metodologii wykorzystującej analizę konkretnych parametrów, w tym </a:t>
          </a:r>
          <a:r>
            <a:rPr lang="pl-PL" sz="1400" b="0" i="0" u="none" kern="1200" dirty="0"/>
            <a:t>m.in.:</a:t>
          </a:r>
          <a:endParaRPr lang="pl-PL" sz="1400" u="none" kern="1200" dirty="0"/>
        </a:p>
        <a:p>
          <a:pPr marL="0" lvl="0" indent="0" algn="just" defTabSz="622300">
            <a:lnSpc>
              <a:spcPct val="100000"/>
            </a:lnSpc>
            <a:spcBef>
              <a:spcPct val="0"/>
            </a:spcBef>
            <a:spcAft>
              <a:spcPts val="0"/>
            </a:spcAft>
            <a:buNone/>
          </a:pPr>
          <a:r>
            <a:rPr lang="pl-PL" sz="1400" kern="1200" dirty="0"/>
            <a:t>wartość, czas trwania, wyniki wcześniejszych kontroli, nietypowe cechy usługi (np. duża liczebność grupy). Pozwoli to na minimalizację ryzyka wypłynięcia informacji co do miejsc kontroli.</a:t>
          </a:r>
        </a:p>
      </dsp:txBody>
      <dsp:txXfrm>
        <a:off x="1373636" y="3549670"/>
        <a:ext cx="5805173" cy="1414418"/>
      </dsp:txXfrm>
    </dsp:sp>
    <dsp:sp modelId="{88211906-F524-485E-B4FE-887F63992B78}">
      <dsp:nvSpPr>
        <dsp:cNvPr id="0" name=""/>
        <dsp:cNvSpPr/>
      </dsp:nvSpPr>
      <dsp:spPr>
        <a:xfrm>
          <a:off x="6557999" y="1139341"/>
          <a:ext cx="976578" cy="976578"/>
        </a:xfrm>
        <a:prstGeom prst="downArrow">
          <a:avLst>
            <a:gd name="adj1" fmla="val 55000"/>
            <a:gd name="adj2" fmla="val 45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a:off x="6777729" y="1139341"/>
        <a:ext cx="537118" cy="734875"/>
      </dsp:txXfrm>
    </dsp:sp>
    <dsp:sp modelId="{D3932CA5-8B49-4962-96DF-16422FA84DB5}">
      <dsp:nvSpPr>
        <dsp:cNvPr id="0" name=""/>
        <dsp:cNvSpPr/>
      </dsp:nvSpPr>
      <dsp:spPr>
        <a:xfrm>
          <a:off x="7222814" y="2882158"/>
          <a:ext cx="976578" cy="976578"/>
        </a:xfrm>
        <a:prstGeom prst="downArrow">
          <a:avLst>
            <a:gd name="adj1" fmla="val 55000"/>
            <a:gd name="adj2" fmla="val 45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l-PL" sz="2800" kern="1200"/>
        </a:p>
      </dsp:txBody>
      <dsp:txXfrm>
        <a:off x="7442544" y="2882158"/>
        <a:ext cx="537118" cy="7348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935C4C38-4E6C-F157-1E71-537447B63F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4" name="Symbol zastępczy stopki 3">
            <a:extLst>
              <a:ext uri="{FF2B5EF4-FFF2-40B4-BE49-F238E27FC236}">
                <a16:creationId xmlns:a16="http://schemas.microsoft.com/office/drawing/2014/main" id="{B1F94C1C-31E3-5129-45A8-87EE6B76BE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8DBE3325-0A5B-4AE9-C2C9-36812841FD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0C0E91-4B7D-4905-BC35-A5FDC63A8788}" type="slidenum">
              <a:rPr lang="pl-PL" smtClean="0"/>
              <a:t>‹#›</a:t>
            </a:fld>
            <a:endParaRPr lang="pl-PL"/>
          </a:p>
        </p:txBody>
      </p:sp>
    </p:spTree>
    <p:extLst>
      <p:ext uri="{BB962C8B-B14F-4D97-AF65-F5344CB8AC3E}">
        <p14:creationId xmlns:p14="http://schemas.microsoft.com/office/powerpoint/2010/main" val="304129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B7A5D-3F7A-4B23-BE23-1FC29D2EFCB4}" type="slidenum">
              <a:rPr lang="pl-PL" smtClean="0"/>
              <a:t>‹#›</a:t>
            </a:fld>
            <a:endParaRPr lang="pl-PL"/>
          </a:p>
        </p:txBody>
      </p:sp>
    </p:spTree>
    <p:extLst>
      <p:ext uri="{BB962C8B-B14F-4D97-AF65-F5344CB8AC3E}">
        <p14:creationId xmlns:p14="http://schemas.microsoft.com/office/powerpoint/2010/main" val="197694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9/5/2023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620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9/5/2023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094548274"/>
      </p:ext>
    </p:extLst>
  </p:cSld>
  <p:clrMap bg1="lt1" tx1="dk1" bg2="lt2" tx2="dk2" accent1="accent1" accent2="accent2" accent3="accent3" accent4="accent4" accent5="accent5" accent6="accent6" hlink="hlink" folHlink="folHlink"/>
  <p:sldLayoutIdLst>
    <p:sldLayoutId id="2147483800"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uslugirozwojowe.parp.gov.p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pl/photo/1452115"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sv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hyperlink" Target="http://www.kompetencjechemia.e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081BF2-D0BE-404D-88F1-F19B5F51E26D}"/>
              </a:ext>
            </a:extLst>
          </p:cNvPr>
          <p:cNvSpPr>
            <a:spLocks noGrp="1"/>
          </p:cNvSpPr>
          <p:nvPr>
            <p:ph type="ctrTitle"/>
          </p:nvPr>
        </p:nvSpPr>
        <p:spPr>
          <a:xfrm>
            <a:off x="1232451" y="2664789"/>
            <a:ext cx="10058400" cy="1793579"/>
          </a:xfrm>
        </p:spPr>
        <p:txBody>
          <a:bodyPr>
            <a:normAutofit/>
          </a:bodyPr>
          <a:lstStyle/>
          <a:p>
            <a:pPr algn="ctr"/>
            <a:r>
              <a:rPr lang="pl-PL" sz="5600" b="1" spc="0" dirty="0">
                <a:ln w="22225">
                  <a:solidFill>
                    <a:schemeClr val="accent2"/>
                  </a:solidFill>
                  <a:prstDash val="solid"/>
                </a:ln>
                <a:solidFill>
                  <a:srgbClr val="00B050"/>
                </a:solidFill>
                <a:latin typeface="+mn-lt"/>
              </a:rPr>
              <a:t>„Nowoczesne Kompetencje w Sektorze Chemicznym”</a:t>
            </a:r>
          </a:p>
        </p:txBody>
      </p:sp>
      <p:sp>
        <p:nvSpPr>
          <p:cNvPr id="9" name="Podtytuł 2">
            <a:extLst>
              <a:ext uri="{FF2B5EF4-FFF2-40B4-BE49-F238E27FC236}">
                <a16:creationId xmlns:a16="http://schemas.microsoft.com/office/drawing/2014/main" id="{28763B4A-E24E-4E95-98E8-AEB402A32900}"/>
              </a:ext>
            </a:extLst>
          </p:cNvPr>
          <p:cNvSpPr txBox="1">
            <a:spLocks/>
          </p:cNvSpPr>
          <p:nvPr/>
        </p:nvSpPr>
        <p:spPr>
          <a:xfrm>
            <a:off x="662608" y="1837522"/>
            <a:ext cx="11198087" cy="522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pl-PL" dirty="0">
                <a:latin typeface="+mn-lt"/>
              </a:rPr>
              <a:t>Projekt polskiej Agencji Rozwoju Przedsiębiorczości pt.: </a:t>
            </a:r>
          </a:p>
          <a:p>
            <a:endParaRPr lang="pl-PL" dirty="0">
              <a:latin typeface="+mn-lt"/>
            </a:endParaRPr>
          </a:p>
        </p:txBody>
      </p:sp>
      <p:sp>
        <p:nvSpPr>
          <p:cNvPr id="10" name="pole tekstowe 9">
            <a:extLst>
              <a:ext uri="{FF2B5EF4-FFF2-40B4-BE49-F238E27FC236}">
                <a16:creationId xmlns:a16="http://schemas.microsoft.com/office/drawing/2014/main" id="{56CCA8BC-AA62-4A51-B51B-DFC6B4EAF143}"/>
              </a:ext>
            </a:extLst>
          </p:cNvPr>
          <p:cNvSpPr txBox="1"/>
          <p:nvPr/>
        </p:nvSpPr>
        <p:spPr>
          <a:xfrm>
            <a:off x="2584174" y="5605669"/>
            <a:ext cx="7885043" cy="461665"/>
          </a:xfrm>
          <a:prstGeom prst="rect">
            <a:avLst/>
          </a:prstGeom>
          <a:noFill/>
        </p:spPr>
        <p:txBody>
          <a:bodyPr wrap="square" rtlCol="0">
            <a:spAutoFit/>
          </a:bodyPr>
          <a:lstStyle/>
          <a:p>
            <a:pPr>
              <a:spcBef>
                <a:spcPts val="600"/>
              </a:spcBef>
            </a:pPr>
            <a:r>
              <a:rPr lang="pl-PL" sz="2400" b="1" dirty="0"/>
              <a:t>Numer projektu: POWR.02.21.00-00-R129/21</a:t>
            </a:r>
          </a:p>
        </p:txBody>
      </p:sp>
      <p:pic>
        <p:nvPicPr>
          <p:cNvPr id="7" name="Obraz 6">
            <a:extLst>
              <a:ext uri="{FF2B5EF4-FFF2-40B4-BE49-F238E27FC236}">
                <a16:creationId xmlns:a16="http://schemas.microsoft.com/office/drawing/2014/main" id="{F689E2C6-3857-4816-9E31-6750649B20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480" y="386686"/>
            <a:ext cx="10446666" cy="1130802"/>
          </a:xfrm>
          <a:prstGeom prst="rect">
            <a:avLst/>
          </a:prstGeom>
          <a:noFill/>
          <a:ln>
            <a:noFill/>
          </a:ln>
        </p:spPr>
      </p:pic>
    </p:spTree>
    <p:extLst>
      <p:ext uri="{BB962C8B-B14F-4D97-AF65-F5344CB8AC3E}">
        <p14:creationId xmlns:p14="http://schemas.microsoft.com/office/powerpoint/2010/main" val="4169437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828260" y="86596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752797" y="119480"/>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POMOC DE MINIMIS</a:t>
            </a:r>
          </a:p>
        </p:txBody>
      </p:sp>
      <p:sp>
        <p:nvSpPr>
          <p:cNvPr id="7" name="pole tekstowe 6">
            <a:extLst>
              <a:ext uri="{FF2B5EF4-FFF2-40B4-BE49-F238E27FC236}">
                <a16:creationId xmlns:a16="http://schemas.microsoft.com/office/drawing/2014/main" id="{10B352ED-7EFC-41A9-A8A7-C0B942C83D4C}"/>
              </a:ext>
            </a:extLst>
          </p:cNvPr>
          <p:cNvSpPr txBox="1"/>
          <p:nvPr/>
        </p:nvSpPr>
        <p:spPr>
          <a:xfrm>
            <a:off x="752797" y="1612448"/>
            <a:ext cx="10412159" cy="4086375"/>
          </a:xfrm>
          <a:prstGeom prst="rect">
            <a:avLst/>
          </a:prstGeom>
          <a:noFill/>
        </p:spPr>
        <p:txBody>
          <a:bodyPr wrap="square">
            <a:spAutoFit/>
          </a:bodyPr>
          <a:lstStyle/>
          <a:p>
            <a:pPr lvl="0" algn="just">
              <a:lnSpc>
                <a:spcPct val="115000"/>
              </a:lnSpc>
              <a:spcAft>
                <a:spcPts val="1000"/>
              </a:spcAft>
              <a:buSzPts val="1000"/>
            </a:pPr>
            <a:r>
              <a:rPr lang="pl-PL" sz="2200" dirty="0">
                <a:solidFill>
                  <a:srgbClr val="000000"/>
                </a:solidFill>
                <a:effectLst/>
                <a:ea typeface="Calibri" panose="020F0502020204030204" pitchFamily="34" charset="0"/>
                <a:cs typeface="Calibri" panose="020F0502020204030204" pitchFamily="34" charset="0"/>
              </a:rPr>
              <a:t>pomoc, o której mowa w Rozporządzeniu Komisji (UE) Nr 1407/2013 z dnia 18 grudnia 2013 r. w sprawie stosowania art. 107 i 108 Traktatu o funkcjonowaniu Unii Europejskiej do pomocy </a:t>
            </a:r>
            <a:r>
              <a:rPr lang="pl-PL" sz="2200" i="1" dirty="0">
                <a:solidFill>
                  <a:srgbClr val="000000"/>
                </a:solidFill>
                <a:effectLst/>
                <a:ea typeface="Calibri" panose="020F0502020204030204" pitchFamily="34" charset="0"/>
                <a:cs typeface="Calibri" panose="020F0502020204030204" pitchFamily="34" charset="0"/>
              </a:rPr>
              <a:t>de </a:t>
            </a:r>
            <a:r>
              <a:rPr lang="pl-PL" sz="2200" i="1" dirty="0" err="1">
                <a:solidFill>
                  <a:srgbClr val="000000"/>
                </a:solidFill>
                <a:effectLst/>
                <a:ea typeface="Calibri" panose="020F0502020204030204" pitchFamily="34" charset="0"/>
                <a:cs typeface="Calibri" panose="020F0502020204030204" pitchFamily="34" charset="0"/>
              </a:rPr>
              <a:t>minimis</a:t>
            </a:r>
            <a:r>
              <a:rPr lang="pl-PL" sz="2200" i="1" dirty="0">
                <a:solidFill>
                  <a:srgbClr val="000000"/>
                </a:solidFill>
                <a:effectLst/>
                <a:ea typeface="Calibri" panose="020F0502020204030204" pitchFamily="34" charset="0"/>
                <a:cs typeface="Calibri" panose="020F0502020204030204" pitchFamily="34" charset="0"/>
              </a:rPr>
              <a:t> </a:t>
            </a:r>
            <a:r>
              <a:rPr lang="pl-PL" sz="2200" dirty="0">
                <a:solidFill>
                  <a:srgbClr val="000000"/>
                </a:solidFill>
                <a:effectLst/>
                <a:ea typeface="Calibri" panose="020F0502020204030204" pitchFamily="34" charset="0"/>
                <a:cs typeface="Calibri" panose="020F0502020204030204" pitchFamily="34" charset="0"/>
              </a:rPr>
              <a:t>oraz w Rozporządzeniu Ministra Infrastruktury i Rozwoju z dnia 2 lipca 2015 r. </a:t>
            </a:r>
            <a:br>
              <a:rPr lang="pl-PL" sz="2200" dirty="0">
                <a:solidFill>
                  <a:srgbClr val="000000"/>
                </a:solidFill>
                <a:effectLst/>
                <a:ea typeface="Calibri" panose="020F0502020204030204" pitchFamily="34" charset="0"/>
                <a:cs typeface="Calibri" panose="020F0502020204030204" pitchFamily="34" charset="0"/>
              </a:rPr>
            </a:br>
            <a:r>
              <a:rPr lang="pl-PL" sz="2200" dirty="0">
                <a:solidFill>
                  <a:srgbClr val="000000"/>
                </a:solidFill>
                <a:effectLst/>
                <a:ea typeface="Calibri" panose="020F0502020204030204" pitchFamily="34" charset="0"/>
                <a:cs typeface="Calibri" panose="020F0502020204030204" pitchFamily="34" charset="0"/>
              </a:rPr>
              <a:t>w sprawie udzielania pomocy </a:t>
            </a:r>
            <a:r>
              <a:rPr lang="pl-PL" sz="2200" i="1" dirty="0">
                <a:solidFill>
                  <a:srgbClr val="000000"/>
                </a:solidFill>
                <a:effectLst/>
                <a:ea typeface="Calibri" panose="020F0502020204030204" pitchFamily="34" charset="0"/>
                <a:cs typeface="Calibri" panose="020F0502020204030204" pitchFamily="34" charset="0"/>
              </a:rPr>
              <a:t>de </a:t>
            </a:r>
            <a:r>
              <a:rPr lang="pl-PL" sz="2200" i="1" dirty="0" err="1">
                <a:solidFill>
                  <a:srgbClr val="000000"/>
                </a:solidFill>
                <a:effectLst/>
                <a:ea typeface="Calibri" panose="020F0502020204030204" pitchFamily="34" charset="0"/>
                <a:cs typeface="Calibri" panose="020F0502020204030204" pitchFamily="34" charset="0"/>
              </a:rPr>
              <a:t>minimis</a:t>
            </a:r>
            <a:r>
              <a:rPr lang="pl-PL" sz="2200" i="1" dirty="0">
                <a:solidFill>
                  <a:srgbClr val="000000"/>
                </a:solidFill>
                <a:effectLst/>
                <a:ea typeface="Calibri" panose="020F0502020204030204" pitchFamily="34" charset="0"/>
                <a:cs typeface="Calibri" panose="020F0502020204030204" pitchFamily="34" charset="0"/>
              </a:rPr>
              <a:t> </a:t>
            </a:r>
            <a:r>
              <a:rPr lang="pl-PL" sz="2200" dirty="0">
                <a:solidFill>
                  <a:srgbClr val="000000"/>
                </a:solidFill>
                <a:effectLst/>
                <a:ea typeface="Calibri" panose="020F0502020204030204" pitchFamily="34" charset="0"/>
                <a:cs typeface="Calibri" panose="020F0502020204030204" pitchFamily="34" charset="0"/>
              </a:rPr>
              <a:t>oraz pomocy publicznej w ramach programów operacyjnych finansowanych z Europejskiego Funduszu Społecznego na lata 2014-2020.</a:t>
            </a:r>
          </a:p>
          <a:p>
            <a:pPr lvl="0" algn="just">
              <a:lnSpc>
                <a:spcPct val="115000"/>
              </a:lnSpc>
              <a:spcAft>
                <a:spcPts val="1000"/>
              </a:spcAft>
              <a:buSzPts val="1000"/>
            </a:pPr>
            <a:r>
              <a:rPr lang="pl-PL" sz="2200" dirty="0">
                <a:ea typeface="Calibri" panose="020F0502020204030204" pitchFamily="34" charset="0"/>
                <a:cs typeface="Times New Roman" panose="02020603050405020304" pitchFamily="18" charset="0"/>
              </a:rPr>
              <a:t>D</a:t>
            </a:r>
            <a:r>
              <a:rPr lang="pl-PL" sz="2200" dirty="0">
                <a:effectLst/>
                <a:ea typeface="Calibri" panose="020F0502020204030204" pitchFamily="34" charset="0"/>
                <a:cs typeface="Times New Roman" panose="02020603050405020304" pitchFamily="18" charset="0"/>
              </a:rPr>
              <a:t>ozwolony </a:t>
            </a:r>
            <a:r>
              <a:rPr lang="pl-PL" sz="2200" b="1" dirty="0">
                <a:effectLst/>
                <a:ea typeface="Calibri" panose="020F0502020204030204" pitchFamily="34" charset="0"/>
                <a:cs typeface="Times New Roman" panose="02020603050405020304" pitchFamily="18" charset="0"/>
              </a:rPr>
              <a:t>limit pomocy de </a:t>
            </a:r>
            <a:r>
              <a:rPr lang="pl-PL" sz="2200" b="1" dirty="0" err="1">
                <a:effectLst/>
                <a:ea typeface="Calibri" panose="020F0502020204030204" pitchFamily="34" charset="0"/>
                <a:cs typeface="Times New Roman" panose="02020603050405020304" pitchFamily="18" charset="0"/>
              </a:rPr>
              <a:t>minimis</a:t>
            </a:r>
            <a:r>
              <a:rPr lang="pl-PL" sz="2200" b="1" dirty="0">
                <a:effectLst/>
                <a:ea typeface="Calibri" panose="020F0502020204030204" pitchFamily="34" charset="0"/>
                <a:cs typeface="Times New Roman" panose="02020603050405020304" pitchFamily="18" charset="0"/>
              </a:rPr>
              <a:t> (200 tys. EUR </a:t>
            </a:r>
            <a:r>
              <a:rPr lang="pl-PL" sz="2200" dirty="0">
                <a:effectLst/>
                <a:ea typeface="Calibri" panose="020F0502020204030204" pitchFamily="34" charset="0"/>
                <a:cs typeface="Times New Roman" panose="02020603050405020304" pitchFamily="18" charset="0"/>
              </a:rPr>
              <a:t>lub 100 tys. EUR w przypadku prowadzonej działalności w transporcie drogowym towarów), o którym mowa w art. 3 pkt. 2 Rozporządzenia Komisji (UE) nr 1407/2013.</a:t>
            </a:r>
          </a:p>
        </p:txBody>
      </p:sp>
    </p:spTree>
    <p:extLst>
      <p:ext uri="{BB962C8B-B14F-4D97-AF65-F5344CB8AC3E}">
        <p14:creationId xmlns:p14="http://schemas.microsoft.com/office/powerpoint/2010/main" val="206427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2" y="86596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752797" y="119480"/>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POMOC PUBLICZNA</a:t>
            </a:r>
          </a:p>
        </p:txBody>
      </p:sp>
      <p:sp>
        <p:nvSpPr>
          <p:cNvPr id="7" name="pole tekstowe 6">
            <a:extLst>
              <a:ext uri="{FF2B5EF4-FFF2-40B4-BE49-F238E27FC236}">
                <a16:creationId xmlns:a16="http://schemas.microsoft.com/office/drawing/2014/main" id="{10B352ED-7EFC-41A9-A8A7-C0B942C83D4C}"/>
              </a:ext>
            </a:extLst>
          </p:cNvPr>
          <p:cNvSpPr txBox="1"/>
          <p:nvPr/>
        </p:nvSpPr>
        <p:spPr>
          <a:xfrm>
            <a:off x="752797" y="1747670"/>
            <a:ext cx="5999695" cy="4347472"/>
          </a:xfrm>
          <a:prstGeom prst="rect">
            <a:avLst/>
          </a:prstGeom>
          <a:noFill/>
        </p:spPr>
        <p:txBody>
          <a:bodyPr wrap="square">
            <a:spAutoFit/>
          </a:bodyPr>
          <a:lstStyle/>
          <a:p>
            <a:pPr lvl="0" algn="just">
              <a:lnSpc>
                <a:spcPct val="115000"/>
              </a:lnSpc>
              <a:spcAft>
                <a:spcPts val="1000"/>
              </a:spcAft>
              <a:buSzPts val="1000"/>
            </a:pPr>
            <a:r>
              <a:rPr lang="pl-PL" sz="2200" dirty="0">
                <a:solidFill>
                  <a:srgbClr val="000000"/>
                </a:solidFill>
                <a:effectLst/>
                <a:ea typeface="Calibri" panose="020F0502020204030204" pitchFamily="34" charset="0"/>
                <a:cs typeface="Calibri" panose="020F0502020204030204" pitchFamily="34" charset="0"/>
              </a:rPr>
              <a:t>pomoc, o której mowa w Rozporządzeniu Komisji (UE) Nr 651/2014 z dnia 17 czerwca 2014 r. uznającym niektóre rodzaje pomocy za zgodne z rynkiem wewnętrznym w stosowaniu art. 107 i 108 Traktatu oraz Rozporządzeniu Ministra Infrastruktury i Rozwoju z dnia 2 lipca 2015 r. w sprawie udzielania pomocy de </a:t>
            </a:r>
            <a:r>
              <a:rPr lang="pl-PL" sz="2200" dirty="0" err="1">
                <a:solidFill>
                  <a:srgbClr val="000000"/>
                </a:solidFill>
                <a:effectLst/>
                <a:ea typeface="Calibri" panose="020F0502020204030204" pitchFamily="34" charset="0"/>
                <a:cs typeface="Calibri" panose="020F0502020204030204" pitchFamily="34" charset="0"/>
              </a:rPr>
              <a:t>minimis</a:t>
            </a:r>
            <a:r>
              <a:rPr lang="pl-PL" sz="2200" dirty="0">
                <a:solidFill>
                  <a:srgbClr val="000000"/>
                </a:solidFill>
                <a:effectLst/>
                <a:ea typeface="Calibri" panose="020F0502020204030204" pitchFamily="34" charset="0"/>
                <a:cs typeface="Calibri" panose="020F0502020204030204" pitchFamily="34" charset="0"/>
              </a:rPr>
              <a:t> oraz pomocy publicznej w ramach programów operacyjnych finansowanych z Europejskiego Funduszu Społecznego na lata 2014-2020.</a:t>
            </a:r>
          </a:p>
        </p:txBody>
      </p:sp>
      <p:sp>
        <p:nvSpPr>
          <p:cNvPr id="6" name="Prostokąt: zaokrąglone rogi 5">
            <a:extLst>
              <a:ext uri="{FF2B5EF4-FFF2-40B4-BE49-F238E27FC236}">
                <a16:creationId xmlns:a16="http://schemas.microsoft.com/office/drawing/2014/main" id="{ADF3077A-EF7E-4763-A79D-B404FA2AE622}"/>
              </a:ext>
            </a:extLst>
          </p:cNvPr>
          <p:cNvSpPr/>
          <p:nvPr/>
        </p:nvSpPr>
        <p:spPr>
          <a:xfrm>
            <a:off x="7450980" y="1794012"/>
            <a:ext cx="3988223" cy="4254787"/>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Trebuchet MS" panose="020B0603020202020204"/>
                <a:ea typeface="+mn-ea"/>
                <a:cs typeface="+mn-cs"/>
              </a:rPr>
              <a:t>Przedsiębiorca otrzymuje dofinansowanie w wysokości </a:t>
            </a:r>
            <a:br>
              <a:rPr kumimoji="0" lang="pl-PL" b="0" i="0" u="none" strike="noStrike" kern="1200" cap="none" spc="0" normalizeH="0" baseline="0" noProof="0" dirty="0">
                <a:ln>
                  <a:noFill/>
                </a:ln>
                <a:solidFill>
                  <a:prstClr val="black"/>
                </a:solidFill>
                <a:effectLst/>
                <a:uLnTx/>
                <a:uFillTx/>
                <a:latin typeface="Trebuchet MS" panose="020B0603020202020204"/>
                <a:ea typeface="+mn-ea"/>
                <a:cs typeface="+mn-cs"/>
              </a:rPr>
            </a:br>
            <a:r>
              <a:rPr kumimoji="0" lang="pl-PL" b="0" i="0" u="none" strike="noStrike" kern="1200" cap="none" spc="0" normalizeH="0" baseline="0" noProof="0" dirty="0">
                <a:ln>
                  <a:noFill/>
                </a:ln>
                <a:solidFill>
                  <a:prstClr val="black"/>
                </a:solidFill>
                <a:effectLst/>
                <a:uLnTx/>
                <a:uFillTx/>
                <a:latin typeface="Trebuchet MS" panose="020B0603020202020204"/>
                <a:ea typeface="+mn-ea"/>
                <a:cs typeface="+mn-cs"/>
              </a:rPr>
              <a:t>nie większej niż:</a:t>
            </a:r>
          </a:p>
          <a:p>
            <a:pPr marL="285750" marR="0" lvl="0" indent="-285750" algn="l" defTabSz="457200" rtl="0" eaLnBrk="1" fontAlgn="auto" latinLnBrk="0" hangingPunct="1">
              <a:lnSpc>
                <a:spcPct val="100000"/>
              </a:lnSpc>
              <a:spcBef>
                <a:spcPts val="0"/>
              </a:spcBef>
              <a:spcAft>
                <a:spcPts val="0"/>
              </a:spcAft>
              <a:buClr>
                <a:srgbClr val="00B050"/>
              </a:buClr>
              <a:buSzTx/>
              <a:buFont typeface="Wingdings" panose="05000000000000000000" pitchFamily="2" charset="2"/>
              <a:buChar char="Ø"/>
              <a:tabLst/>
              <a:defRPr/>
            </a:pPr>
            <a:r>
              <a:rPr kumimoji="0" lang="pl-PL" b="0" i="0" u="none" strike="noStrike" kern="1200" cap="none" spc="0" normalizeH="0" baseline="0" noProof="0" dirty="0">
                <a:ln>
                  <a:noFill/>
                </a:ln>
                <a:solidFill>
                  <a:srgbClr val="00B050"/>
                </a:solidFill>
                <a:effectLst/>
                <a:uLnTx/>
                <a:uFillTx/>
                <a:latin typeface="Trebuchet MS" panose="020B0603020202020204"/>
                <a:ea typeface="+mn-ea"/>
                <a:cs typeface="+mn-cs"/>
              </a:rPr>
              <a:t>50% </a:t>
            </a:r>
            <a:r>
              <a:rPr kumimoji="0" lang="pl-PL" b="0" i="0" u="none" strike="noStrike" kern="1200" cap="none" spc="0" normalizeH="0" baseline="0" noProof="0" dirty="0">
                <a:ln>
                  <a:noFill/>
                </a:ln>
                <a:solidFill>
                  <a:prstClr val="black"/>
                </a:solidFill>
                <a:effectLst/>
                <a:uLnTx/>
                <a:uFillTx/>
                <a:latin typeface="Trebuchet MS" panose="020B0603020202020204"/>
                <a:ea typeface="+mn-ea"/>
                <a:cs typeface="+mn-cs"/>
              </a:rPr>
              <a:t>kwoty wsparcia w przypadku pomocy publicznej na doradztwo</a:t>
            </a:r>
          </a:p>
          <a:p>
            <a:pPr marL="285750" marR="0" lvl="0" indent="-285750" algn="l" defTabSz="457200" rtl="0" eaLnBrk="1" fontAlgn="auto" latinLnBrk="0" hangingPunct="1">
              <a:lnSpc>
                <a:spcPct val="100000"/>
              </a:lnSpc>
              <a:spcBef>
                <a:spcPts val="0"/>
              </a:spcBef>
              <a:spcAft>
                <a:spcPts val="0"/>
              </a:spcAft>
              <a:buClr>
                <a:srgbClr val="00B050"/>
              </a:buClr>
              <a:buSzTx/>
              <a:buFont typeface="Wingdings" panose="05000000000000000000" pitchFamily="2" charset="2"/>
              <a:buChar char="Ø"/>
              <a:tabLst/>
              <a:defRPr/>
            </a:pPr>
            <a:r>
              <a:rPr kumimoji="0" lang="pl-PL" b="0" i="0" u="none" strike="noStrike" kern="1200" cap="none" spc="0" normalizeH="0" baseline="0" noProof="0" dirty="0">
                <a:ln>
                  <a:noFill/>
                </a:ln>
                <a:solidFill>
                  <a:srgbClr val="00B050"/>
                </a:solidFill>
                <a:effectLst/>
                <a:uLnTx/>
                <a:uFillTx/>
                <a:latin typeface="Trebuchet MS" panose="020B0603020202020204"/>
                <a:ea typeface="+mn-ea"/>
                <a:cs typeface="+mn-cs"/>
              </a:rPr>
              <a:t>70% </a:t>
            </a:r>
            <a:r>
              <a:rPr kumimoji="0" lang="pl-PL" b="0" i="0" u="none" strike="noStrike" kern="1200" cap="none" spc="0" normalizeH="0" baseline="0" noProof="0" dirty="0">
                <a:ln>
                  <a:noFill/>
                </a:ln>
                <a:solidFill>
                  <a:prstClr val="black"/>
                </a:solidFill>
                <a:effectLst/>
                <a:uLnTx/>
                <a:uFillTx/>
                <a:latin typeface="Trebuchet MS" panose="020B0603020202020204"/>
                <a:ea typeface="+mn-ea"/>
                <a:cs typeface="+mn-cs"/>
              </a:rPr>
              <a:t>kwoty wsparcia w przypadku pomocy publicznej na szkolenia</a:t>
            </a:r>
          </a:p>
          <a:p>
            <a:pPr algn="ctr"/>
            <a:endParaRPr lang="pl-PL" dirty="0"/>
          </a:p>
        </p:txBody>
      </p:sp>
    </p:spTree>
    <p:extLst>
      <p:ext uri="{BB962C8B-B14F-4D97-AF65-F5344CB8AC3E}">
        <p14:creationId xmlns:p14="http://schemas.microsoft.com/office/powerpoint/2010/main" val="4105186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1" y="847459"/>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00975"/>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WSPARCIE DLA USŁUG Z BUR</a:t>
            </a:r>
          </a:p>
        </p:txBody>
      </p:sp>
      <p:sp>
        <p:nvSpPr>
          <p:cNvPr id="6" name="pole tekstowe 5">
            <a:extLst>
              <a:ext uri="{FF2B5EF4-FFF2-40B4-BE49-F238E27FC236}">
                <a16:creationId xmlns:a16="http://schemas.microsoft.com/office/drawing/2014/main" id="{94DFFA14-D360-4094-841F-CC0A8910E423}"/>
              </a:ext>
            </a:extLst>
          </p:cNvPr>
          <p:cNvSpPr txBox="1"/>
          <p:nvPr/>
        </p:nvSpPr>
        <p:spPr>
          <a:xfrm>
            <a:off x="927651" y="1339786"/>
            <a:ext cx="10336696" cy="5709255"/>
          </a:xfrm>
          <a:prstGeom prst="rect">
            <a:avLst/>
          </a:prstGeom>
          <a:noFill/>
        </p:spPr>
        <p:txBody>
          <a:bodyPr wrap="square">
            <a:spAutoFit/>
          </a:bodyPr>
          <a:lstStyle/>
          <a:p>
            <a:pPr marL="342900" lvl="0" indent="-342900" algn="just">
              <a:spcAft>
                <a:spcPts val="2400"/>
              </a:spcAft>
              <a:buClr>
                <a:srgbClr val="00B050"/>
              </a:buClr>
              <a:buFont typeface="Wingdings" panose="05000000000000000000" pitchFamily="2" charset="2"/>
              <a:buChar char="Ø"/>
            </a:pPr>
            <a:r>
              <a:rPr lang="pl-PL" sz="1900" b="1" dirty="0">
                <a:solidFill>
                  <a:srgbClr val="000000"/>
                </a:solidFill>
                <a:effectLst/>
                <a:ea typeface="Calibri" panose="020F0502020204030204" pitchFamily="34" charset="0"/>
                <a:cs typeface="Calibri" panose="020F0502020204030204" pitchFamily="34" charset="0"/>
              </a:rPr>
              <a:t>Wsparcie w ramach projektu będzie realizowane dla usług z BUR w formie refundacji, połączonej z zaliczką</a:t>
            </a:r>
            <a:r>
              <a:rPr lang="pl-PL" sz="1900" u="sng" dirty="0">
                <a:solidFill>
                  <a:srgbClr val="000000"/>
                </a:solidFill>
                <a:effectLst/>
                <a:ea typeface="Calibri" panose="020F0502020204030204" pitchFamily="34" charset="0"/>
                <a:cs typeface="Calibri" panose="020F0502020204030204" pitchFamily="34" charset="0"/>
              </a:rPr>
              <a:t>,</a:t>
            </a:r>
            <a:r>
              <a:rPr lang="pl-PL" sz="1900" dirty="0">
                <a:solidFill>
                  <a:srgbClr val="000000"/>
                </a:solidFill>
                <a:effectLst/>
                <a:ea typeface="Calibri" panose="020F0502020204030204" pitchFamily="34" charset="0"/>
                <a:cs typeface="Calibri" panose="020F0502020204030204" pitchFamily="34" charset="0"/>
              </a:rPr>
              <a:t> </a:t>
            </a:r>
            <a:r>
              <a:rPr lang="pl-PL" sz="1900" dirty="0">
                <a:effectLst/>
                <a:ea typeface="Calibri" panose="020F0502020204030204" pitchFamily="34" charset="0"/>
                <a:cs typeface="Calibri" panose="020F0502020204030204" pitchFamily="34" charset="0"/>
              </a:rPr>
              <a:t>poniesionych przez Przedsiębiorcę kosztów </a:t>
            </a:r>
            <a:r>
              <a:rPr lang="pl-PL" sz="1900" dirty="0">
                <a:solidFill>
                  <a:srgbClr val="000000"/>
                </a:solidFill>
                <a:effectLst/>
                <a:ea typeface="Calibri" panose="020F0502020204030204" pitchFamily="34" charset="0"/>
                <a:cs typeface="Calibri" panose="020F0502020204030204" pitchFamily="34" charset="0"/>
              </a:rPr>
              <a:t>usług rozwojowych</a:t>
            </a:r>
            <a:r>
              <a:rPr lang="pl-PL" sz="1900" dirty="0">
                <a:effectLst/>
                <a:ea typeface="Calibri" panose="020F0502020204030204" pitchFamily="34" charset="0"/>
                <a:cs typeface="Calibri" panose="020F0502020204030204" pitchFamily="34" charset="0"/>
              </a:rPr>
              <a:t>, </a:t>
            </a:r>
            <a:r>
              <a:rPr lang="pl-PL" sz="1900" dirty="0">
                <a:solidFill>
                  <a:srgbClr val="000000"/>
                </a:solidFill>
                <a:effectLst/>
                <a:ea typeface="Calibri" panose="020F0502020204030204" pitchFamily="34" charset="0"/>
                <a:cs typeface="Calibri" panose="020F0502020204030204" pitchFamily="34" charset="0"/>
              </a:rPr>
              <a:t>wybranych co do zasady z </a:t>
            </a:r>
            <a:r>
              <a:rPr lang="pl-PL" sz="1900" dirty="0">
                <a:effectLst/>
                <a:ea typeface="Calibri" panose="020F0502020204030204" pitchFamily="34" charset="0"/>
                <a:cs typeface="Calibri" panose="020F0502020204030204" pitchFamily="34" charset="0"/>
              </a:rPr>
              <a:t>Bazy Usług Rozwojowych (</a:t>
            </a:r>
            <a:r>
              <a:rPr lang="pl-PL" sz="1900" dirty="0">
                <a:solidFill>
                  <a:srgbClr val="000000"/>
                </a:solidFill>
                <a:effectLst/>
                <a:ea typeface="Calibri" panose="020F0502020204030204" pitchFamily="34" charset="0"/>
                <a:cs typeface="Calibri" panose="020F0502020204030204" pitchFamily="34" charset="0"/>
              </a:rPr>
              <a:t>BUR), wyłącznie z opcją „współfinanso</a:t>
            </a:r>
            <a:r>
              <a:rPr lang="pl-PL" sz="1900" dirty="0">
                <a:effectLst/>
                <a:ea typeface="Calibri" panose="020F0502020204030204" pitchFamily="34" charset="0"/>
                <a:cs typeface="Calibri" panose="020F0502020204030204" pitchFamily="34" charset="0"/>
              </a:rPr>
              <a:t>wane z EFS”, </a:t>
            </a:r>
            <a:r>
              <a:rPr lang="pl-PL" sz="1900" dirty="0">
                <a:solidFill>
                  <a:srgbClr val="000000"/>
                </a:solidFill>
                <a:effectLst/>
                <a:ea typeface="Calibri" panose="020F0502020204030204" pitchFamily="34" charset="0"/>
                <a:cs typeface="Calibri" panose="020F0502020204030204" pitchFamily="34" charset="0"/>
              </a:rPr>
              <a:t>dostępnych na stronie </a:t>
            </a:r>
            <a:r>
              <a:rPr lang="pl-PL" sz="1900" b="1" u="sng" dirty="0">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https://uslugirozwojowe.parp.gov.pl/</a:t>
            </a:r>
            <a:r>
              <a:rPr lang="pl-PL" sz="1900" dirty="0">
                <a:effectLst/>
                <a:ea typeface="Calibri" panose="020F0502020204030204" pitchFamily="34" charset="0"/>
                <a:cs typeface="Calibri" panose="020F0502020204030204" pitchFamily="34" charset="0"/>
              </a:rPr>
              <a:t>, zgodnie z podpisaną przez Przedsiębiorcę umową wsparcia;</a:t>
            </a:r>
          </a:p>
          <a:p>
            <a:pPr marL="342900" indent="-342900" algn="just">
              <a:spcAft>
                <a:spcPts val="2400"/>
              </a:spcAft>
              <a:buClr>
                <a:srgbClr val="00B050"/>
              </a:buClr>
              <a:buFont typeface="Wingdings" panose="05000000000000000000" pitchFamily="2" charset="2"/>
              <a:buChar char="Ø"/>
            </a:pPr>
            <a:r>
              <a:rPr lang="pl-PL" sz="1900" b="1" dirty="0">
                <a:solidFill>
                  <a:srgbClr val="000000"/>
                </a:solidFill>
                <a:effectLst/>
                <a:ea typeface="Calibri" panose="020F0502020204030204" pitchFamily="34" charset="0"/>
                <a:cs typeface="Calibri" panose="020F0502020204030204" pitchFamily="34" charset="0"/>
              </a:rPr>
              <a:t>Wysokość udzielanego wsparcia </a:t>
            </a:r>
            <a:r>
              <a:rPr lang="pl-PL" sz="1900" dirty="0">
                <a:solidFill>
                  <a:srgbClr val="000000"/>
                </a:solidFill>
                <a:effectLst/>
                <a:ea typeface="Calibri" panose="020F0502020204030204" pitchFamily="34" charset="0"/>
                <a:cs typeface="Calibri" panose="020F0502020204030204" pitchFamily="34" charset="0"/>
              </a:rPr>
              <a:t>(kwota na jaką zawierana jest Umowa wsparcia) jest kwotą wsparcia o którą aplikuje Przedsiębiorca we wniosku o umowę i powinna być zgodna z szacowanym kosztem dostarczenia usług rozwojowych </a:t>
            </a:r>
            <a:r>
              <a:rPr lang="pl-PL" sz="1900" u="sng" dirty="0">
                <a:solidFill>
                  <a:srgbClr val="000000"/>
                </a:solidFill>
                <a:effectLst/>
                <a:ea typeface="Calibri" panose="020F0502020204030204" pitchFamily="34" charset="0"/>
                <a:cs typeface="Calibri" panose="020F0502020204030204" pitchFamily="34" charset="0"/>
              </a:rPr>
              <a:t>(zgodnym z Rekomendacją RS oraz limitami w projekcie)</a:t>
            </a:r>
            <a:r>
              <a:rPr lang="pl-PL" sz="1900" u="sng" dirty="0">
                <a:solidFill>
                  <a:srgbClr val="000000"/>
                </a:solidFill>
                <a:ea typeface="Calibri" panose="020F0502020204030204" pitchFamily="34" charset="0"/>
                <a:cs typeface="Calibri" panose="020F0502020204030204" pitchFamily="34" charset="0"/>
              </a:rPr>
              <a:t>;</a:t>
            </a:r>
            <a:endParaRPr lang="pl-PL" sz="1900" dirty="0">
              <a:solidFill>
                <a:srgbClr val="000000"/>
              </a:solidFill>
              <a:effectLst/>
              <a:ea typeface="Calibri" panose="020F0502020204030204" pitchFamily="34" charset="0"/>
              <a:cs typeface="Calibri" panose="020F0502020204030204" pitchFamily="34" charset="0"/>
            </a:endParaRPr>
          </a:p>
          <a:p>
            <a:pPr marL="342900" indent="-342900" algn="just">
              <a:spcAft>
                <a:spcPts val="2400"/>
              </a:spcAft>
              <a:buClr>
                <a:srgbClr val="00B050"/>
              </a:buClr>
              <a:buFont typeface="Wingdings" panose="05000000000000000000" pitchFamily="2" charset="2"/>
              <a:buChar char="Ø"/>
            </a:pPr>
            <a:r>
              <a:rPr lang="pl-PL" sz="1900" b="1" dirty="0">
                <a:solidFill>
                  <a:srgbClr val="000000"/>
                </a:solidFill>
                <a:effectLst/>
                <a:ea typeface="Calibri" panose="020F0502020204030204" pitchFamily="34" charset="0"/>
                <a:cs typeface="Calibri" panose="020F0502020204030204" pitchFamily="34" charset="0"/>
              </a:rPr>
              <a:t>Kwota wsparcia to dofinansowanie </a:t>
            </a:r>
            <a:r>
              <a:rPr lang="pl-PL" sz="1900" u="sng" dirty="0">
                <a:solidFill>
                  <a:srgbClr val="000000"/>
                </a:solidFill>
                <a:effectLst/>
                <a:ea typeface="Calibri" panose="020F0502020204030204" pitchFamily="34" charset="0"/>
                <a:cs typeface="Calibri" panose="020F0502020204030204" pitchFamily="34" charset="0"/>
              </a:rPr>
              <a:t>(część zaliczkowa i refundowana) oraz wkład własny;</a:t>
            </a:r>
          </a:p>
          <a:p>
            <a:pPr marL="342900" indent="-342900" algn="just">
              <a:spcAft>
                <a:spcPts val="2400"/>
              </a:spcAft>
              <a:buClr>
                <a:srgbClr val="00B050"/>
              </a:buClr>
              <a:buFont typeface="Wingdings" panose="05000000000000000000" pitchFamily="2" charset="2"/>
              <a:buChar char="Ø"/>
            </a:pPr>
            <a:r>
              <a:rPr lang="pl-PL" sz="1900" b="1" dirty="0">
                <a:effectLst/>
              </a:rPr>
              <a:t>Wsparcie podlega regulacjom </a:t>
            </a:r>
            <a:r>
              <a:rPr lang="pl-PL" sz="1900" dirty="0">
                <a:effectLst/>
              </a:rPr>
              <a:t>dotyczącym pomocy de </a:t>
            </a:r>
            <a:r>
              <a:rPr lang="pl-PL" sz="1900" dirty="0" err="1">
                <a:effectLst/>
              </a:rPr>
              <a:t>minimis</a:t>
            </a:r>
            <a:r>
              <a:rPr lang="pl-PL" sz="1900" dirty="0">
                <a:effectLst/>
              </a:rPr>
              <a:t> lub pomocy publicznej na szkolenie lub doradztwo.</a:t>
            </a:r>
          </a:p>
          <a:p>
            <a:pPr marL="342900" indent="-342900" algn="just">
              <a:spcAft>
                <a:spcPts val="2400"/>
              </a:spcAft>
              <a:buClr>
                <a:srgbClr val="00B050"/>
              </a:buClr>
              <a:buFont typeface="Wingdings" panose="05000000000000000000" pitchFamily="2" charset="2"/>
              <a:buChar char="ü"/>
            </a:pPr>
            <a:endParaRPr lang="pl-PL" sz="1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282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1" y="847459"/>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00975"/>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WSPARCIE DLA USŁUG SPOZA BUR</a:t>
            </a:r>
          </a:p>
        </p:txBody>
      </p:sp>
      <p:sp>
        <p:nvSpPr>
          <p:cNvPr id="6" name="pole tekstowe 5">
            <a:extLst>
              <a:ext uri="{FF2B5EF4-FFF2-40B4-BE49-F238E27FC236}">
                <a16:creationId xmlns:a16="http://schemas.microsoft.com/office/drawing/2014/main" id="{CE79D321-D3A5-4AFE-8237-D88C5D14B680}"/>
              </a:ext>
            </a:extLst>
          </p:cNvPr>
          <p:cNvSpPr txBox="1"/>
          <p:nvPr/>
        </p:nvSpPr>
        <p:spPr>
          <a:xfrm>
            <a:off x="927651" y="1195267"/>
            <a:ext cx="10336696" cy="5724644"/>
          </a:xfrm>
          <a:prstGeom prst="rect">
            <a:avLst/>
          </a:prstGeom>
          <a:noFill/>
        </p:spPr>
        <p:txBody>
          <a:bodyPr wrap="square">
            <a:spAutoFit/>
          </a:bodyPr>
          <a:lstStyle/>
          <a:p>
            <a:pPr marL="342900" lvl="0" indent="-342900" algn="just">
              <a:spcAft>
                <a:spcPts val="2400"/>
              </a:spcAft>
              <a:buClr>
                <a:srgbClr val="00B050"/>
              </a:buClr>
              <a:buFont typeface="Wingdings" panose="05000000000000000000" pitchFamily="2" charset="2"/>
              <a:buChar char="Ø"/>
            </a:pPr>
            <a:r>
              <a:rPr lang="pl-PL" sz="1900" b="1" dirty="0">
                <a:solidFill>
                  <a:srgbClr val="000000"/>
                </a:solidFill>
                <a:effectLst/>
                <a:ea typeface="Calibri" panose="020F0502020204030204" pitchFamily="34" charset="0"/>
                <a:cs typeface="Calibri" panose="020F0502020204030204" pitchFamily="34" charset="0"/>
              </a:rPr>
              <a:t>Wsparcie w ramach projektu będzie realizowane dla usług spoza BUR w formie wpłaty przez Przedsiębiorcę wkładu własnego </a:t>
            </a:r>
            <a:r>
              <a:rPr lang="pl-PL" sz="1900" dirty="0">
                <a:solidFill>
                  <a:srgbClr val="000000"/>
                </a:solidFill>
                <a:effectLst/>
                <a:ea typeface="Calibri" panose="020F0502020204030204" pitchFamily="34" charset="0"/>
                <a:cs typeface="Calibri" panose="020F0502020204030204" pitchFamily="34" charset="0"/>
              </a:rPr>
              <a:t>na konto podane przez Operatora oraz opłaty przez Operatora kosztów usług rozwojowych Dostawcy Usług, zgodnie z podpisaną przez Przedsiębiorcę umową wsparcia;</a:t>
            </a:r>
          </a:p>
          <a:p>
            <a:pPr marL="342900" indent="-342900" algn="just">
              <a:spcAft>
                <a:spcPts val="2400"/>
              </a:spcAft>
              <a:buClr>
                <a:srgbClr val="00B050"/>
              </a:buClr>
              <a:buFont typeface="Wingdings" panose="05000000000000000000" pitchFamily="2" charset="2"/>
              <a:buChar char="Ø"/>
            </a:pPr>
            <a:r>
              <a:rPr lang="pl-PL" sz="1900" b="1" dirty="0">
                <a:solidFill>
                  <a:srgbClr val="000000"/>
                </a:solidFill>
                <a:effectLst/>
                <a:ea typeface="Calibri" panose="020F0502020204030204" pitchFamily="34" charset="0"/>
                <a:cs typeface="Calibri" panose="020F0502020204030204" pitchFamily="34" charset="0"/>
              </a:rPr>
              <a:t>Wysokość udzielanego wsparcia </a:t>
            </a:r>
            <a:r>
              <a:rPr lang="pl-PL" sz="1900" dirty="0">
                <a:solidFill>
                  <a:srgbClr val="000000"/>
                </a:solidFill>
                <a:effectLst/>
                <a:ea typeface="Calibri" panose="020F0502020204030204" pitchFamily="34" charset="0"/>
                <a:cs typeface="Calibri" panose="020F0502020204030204" pitchFamily="34" charset="0"/>
              </a:rPr>
              <a:t>(kwota na jaką zawierana jest Umowa wsparcia) jest kwotą wsparcia o którą aplikuje Przedsiębiorca we wniosku o umowę i powinna być zgodna z szacowanym kosztem dostarczenia usług rozwojowych (zgodnym z Rekomendacją RS oraz limitami w projekcie).;</a:t>
            </a:r>
          </a:p>
          <a:p>
            <a:pPr marL="342900" indent="-342900" algn="just">
              <a:spcAft>
                <a:spcPts val="2400"/>
              </a:spcAft>
              <a:buClr>
                <a:srgbClr val="00B050"/>
              </a:buClr>
              <a:buFont typeface="Wingdings" panose="05000000000000000000" pitchFamily="2" charset="2"/>
              <a:buChar char="Ø"/>
            </a:pPr>
            <a:r>
              <a:rPr lang="pl-PL" sz="1900" b="1" dirty="0">
                <a:solidFill>
                  <a:srgbClr val="000000"/>
                </a:solidFill>
                <a:effectLst/>
                <a:ea typeface="Calibri" panose="020F0502020204030204" pitchFamily="34" charset="0"/>
                <a:cs typeface="Calibri" panose="020F0502020204030204" pitchFamily="34" charset="0"/>
              </a:rPr>
              <a:t>Kwota wsparcia to opłata Operatora </a:t>
            </a:r>
            <a:r>
              <a:rPr lang="pl-PL" sz="1900" dirty="0">
                <a:solidFill>
                  <a:srgbClr val="000000"/>
                </a:solidFill>
                <a:effectLst/>
                <a:ea typeface="Calibri" panose="020F0502020204030204" pitchFamily="34" charset="0"/>
                <a:cs typeface="Calibri" panose="020F0502020204030204" pitchFamily="34" charset="0"/>
              </a:rPr>
              <a:t>(minus wkład własny wpłacony przez Przedsiębiorcę) i wkład własny;</a:t>
            </a:r>
          </a:p>
          <a:p>
            <a:pPr marL="342900" indent="-342900" algn="just">
              <a:spcAft>
                <a:spcPts val="2400"/>
              </a:spcAft>
              <a:buClr>
                <a:srgbClr val="00B050"/>
              </a:buClr>
              <a:buFont typeface="Wingdings" panose="05000000000000000000" pitchFamily="2" charset="2"/>
              <a:buChar char="Ø"/>
            </a:pPr>
            <a:r>
              <a:rPr lang="pl-PL" sz="1900" b="1" dirty="0">
                <a:effectLst/>
              </a:rPr>
              <a:t>Wsparcie podlega regulacjom </a:t>
            </a:r>
            <a:r>
              <a:rPr lang="pl-PL" sz="1900" dirty="0">
                <a:effectLst/>
              </a:rPr>
              <a:t>dotyczącym pomocy de </a:t>
            </a:r>
            <a:r>
              <a:rPr lang="pl-PL" sz="1900" dirty="0" err="1">
                <a:effectLst/>
              </a:rPr>
              <a:t>minimis</a:t>
            </a:r>
            <a:r>
              <a:rPr lang="pl-PL" sz="1900" dirty="0">
                <a:effectLst/>
              </a:rPr>
              <a:t> lub pomocy publicznej na szkolenie lub doradztwo.</a:t>
            </a:r>
          </a:p>
          <a:p>
            <a:pPr marL="342900" indent="-342900" algn="just">
              <a:spcAft>
                <a:spcPts val="2400"/>
              </a:spcAft>
              <a:buClr>
                <a:srgbClr val="00B050"/>
              </a:buClr>
              <a:buFont typeface="Wingdings" panose="05000000000000000000" pitchFamily="2" charset="2"/>
              <a:buChar char="ü"/>
            </a:pPr>
            <a:endParaRPr lang="pl-PL" sz="1900" dirty="0">
              <a:effectLst/>
              <a:ea typeface="Calibri" panose="020F0502020204030204" pitchFamily="34" charset="0"/>
              <a:cs typeface="Times New Roman" panose="02020603050405020304" pitchFamily="18" charset="0"/>
            </a:endParaRPr>
          </a:p>
          <a:p>
            <a:pPr marL="342900" lvl="0" indent="-342900" algn="just">
              <a:spcAft>
                <a:spcPts val="2400"/>
              </a:spcAft>
              <a:buClr>
                <a:srgbClr val="00B050"/>
              </a:buClr>
              <a:buFont typeface="Wingdings" panose="05000000000000000000" pitchFamily="2" charset="2"/>
              <a:buChar char="ü"/>
            </a:pPr>
            <a:endParaRPr lang="pl-PL" sz="1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1449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2" y="905720"/>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59236"/>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WSPARCIE W RAMACH PROJEKTU</a:t>
            </a:r>
          </a:p>
        </p:txBody>
      </p:sp>
      <p:sp>
        <p:nvSpPr>
          <p:cNvPr id="6" name="pole tekstowe 5">
            <a:extLst>
              <a:ext uri="{FF2B5EF4-FFF2-40B4-BE49-F238E27FC236}">
                <a16:creationId xmlns:a16="http://schemas.microsoft.com/office/drawing/2014/main" id="{18CAD709-E468-4E47-BAAF-CE3F4EA41E16}"/>
              </a:ext>
            </a:extLst>
          </p:cNvPr>
          <p:cNvSpPr txBox="1"/>
          <p:nvPr/>
        </p:nvSpPr>
        <p:spPr>
          <a:xfrm>
            <a:off x="689112" y="905720"/>
            <a:ext cx="10336695" cy="1785104"/>
          </a:xfrm>
          <a:prstGeom prst="rect">
            <a:avLst/>
          </a:prstGeom>
          <a:noFill/>
        </p:spPr>
        <p:txBody>
          <a:bodyPr wrap="square">
            <a:spAutoFit/>
          </a:bodyPr>
          <a:lstStyle/>
          <a:p>
            <a:pPr algn="ctr"/>
            <a:endParaRPr lang="pl-PL" sz="2200" dirty="0">
              <a:solidFill>
                <a:srgbClr val="000000"/>
              </a:solidFill>
              <a:effectLst/>
              <a:ea typeface="Calibri" panose="020F0502020204030204" pitchFamily="34" charset="0"/>
            </a:endParaRPr>
          </a:p>
          <a:p>
            <a:pPr algn="ctr"/>
            <a:r>
              <a:rPr lang="pl-PL" sz="2200" dirty="0">
                <a:solidFill>
                  <a:srgbClr val="000000"/>
                </a:solidFill>
                <a:effectLst/>
                <a:ea typeface="Calibri" panose="020F0502020204030204" pitchFamily="34" charset="0"/>
              </a:rPr>
              <a:t>Na </a:t>
            </a:r>
            <a:r>
              <a:rPr lang="pl-PL" sz="2200" b="1" dirty="0">
                <a:solidFill>
                  <a:srgbClr val="000000"/>
                </a:solidFill>
                <a:effectLst/>
                <a:ea typeface="Calibri" panose="020F0502020204030204" pitchFamily="34" charset="0"/>
              </a:rPr>
              <a:t>kwotę wsparcia </a:t>
            </a:r>
            <a:r>
              <a:rPr lang="pl-PL" sz="2200" dirty="0">
                <a:solidFill>
                  <a:srgbClr val="000000"/>
                </a:solidFill>
                <a:effectLst/>
                <a:ea typeface="Calibri" panose="020F0502020204030204" pitchFamily="34" charset="0"/>
              </a:rPr>
              <a:t>składa się dofinansowanie, które stanowić będzie maksymalnie </a:t>
            </a:r>
            <a:r>
              <a:rPr lang="pl-PL" sz="2200" b="1" dirty="0">
                <a:solidFill>
                  <a:srgbClr val="000000"/>
                </a:solidFill>
                <a:effectLst/>
                <a:ea typeface="Calibri" panose="020F0502020204030204" pitchFamily="34" charset="0"/>
              </a:rPr>
              <a:t>80% wartości usługi/usług rozwojowych </a:t>
            </a:r>
            <a:r>
              <a:rPr lang="pl-PL" sz="2200" dirty="0">
                <a:solidFill>
                  <a:srgbClr val="000000"/>
                </a:solidFill>
                <a:effectLst/>
                <a:ea typeface="Calibri" panose="020F0502020204030204" pitchFamily="34" charset="0"/>
              </a:rPr>
              <a:t>oraz </a:t>
            </a:r>
            <a:r>
              <a:rPr lang="pl-PL" sz="2200" b="1" dirty="0">
                <a:solidFill>
                  <a:srgbClr val="000000"/>
                </a:solidFill>
                <a:effectLst/>
                <a:ea typeface="Calibri" panose="020F0502020204030204" pitchFamily="34" charset="0"/>
              </a:rPr>
              <a:t>wkład własny wnoszony przez Przedsiębiorcę, </a:t>
            </a:r>
            <a:r>
              <a:rPr lang="pl-PL" sz="2200" dirty="0">
                <a:solidFill>
                  <a:srgbClr val="000000"/>
                </a:solidFill>
                <a:effectLst/>
                <a:ea typeface="Calibri" panose="020F0502020204030204" pitchFamily="34" charset="0"/>
              </a:rPr>
              <a:t>stanowiący</a:t>
            </a:r>
            <a:r>
              <a:rPr lang="pl-PL" sz="2200" b="1" dirty="0">
                <a:solidFill>
                  <a:srgbClr val="000000"/>
                </a:solidFill>
                <a:effectLst/>
                <a:ea typeface="Calibri" panose="020F0502020204030204" pitchFamily="34" charset="0"/>
              </a:rPr>
              <a:t> </a:t>
            </a:r>
            <a:r>
              <a:rPr lang="pl-PL" sz="2200" dirty="0">
                <a:solidFill>
                  <a:srgbClr val="000000"/>
                </a:solidFill>
                <a:effectLst/>
                <a:ea typeface="Calibri" panose="020F0502020204030204" pitchFamily="34" charset="0"/>
              </a:rPr>
              <a:t>minimalnie</a:t>
            </a:r>
            <a:r>
              <a:rPr lang="pl-PL" sz="2200" b="1" dirty="0">
                <a:solidFill>
                  <a:srgbClr val="000000"/>
                </a:solidFill>
                <a:effectLst/>
                <a:ea typeface="Calibri" panose="020F0502020204030204" pitchFamily="34" charset="0"/>
              </a:rPr>
              <a:t> 20% </a:t>
            </a:r>
            <a:r>
              <a:rPr lang="pl-PL" sz="2200" dirty="0">
                <a:solidFill>
                  <a:srgbClr val="000000"/>
                </a:solidFill>
                <a:effectLst/>
                <a:ea typeface="Calibri" panose="020F0502020204030204" pitchFamily="34" charset="0"/>
              </a:rPr>
              <a:t>wartości usługi/usług rozwojowych.</a:t>
            </a:r>
            <a:endParaRPr lang="pl-PL" sz="2200" dirty="0"/>
          </a:p>
        </p:txBody>
      </p:sp>
      <p:pic>
        <p:nvPicPr>
          <p:cNvPr id="8" name="Obraz 7">
            <a:extLst>
              <a:ext uri="{FF2B5EF4-FFF2-40B4-BE49-F238E27FC236}">
                <a16:creationId xmlns:a16="http://schemas.microsoft.com/office/drawing/2014/main" id="{0A66BD64-2D2E-4786-A0E1-8F17DFCAF2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9870" y="4505740"/>
            <a:ext cx="2352260" cy="2352260"/>
          </a:xfrm>
          <a:prstGeom prst="rect">
            <a:avLst/>
          </a:prstGeom>
        </p:spPr>
      </p:pic>
      <p:sp>
        <p:nvSpPr>
          <p:cNvPr id="7" name="pole tekstowe 6">
            <a:extLst>
              <a:ext uri="{FF2B5EF4-FFF2-40B4-BE49-F238E27FC236}">
                <a16:creationId xmlns:a16="http://schemas.microsoft.com/office/drawing/2014/main" id="{0CE459CD-A7E9-44D3-8EF8-827471C75DA7}"/>
              </a:ext>
            </a:extLst>
          </p:cNvPr>
          <p:cNvSpPr txBox="1"/>
          <p:nvPr/>
        </p:nvSpPr>
        <p:spPr>
          <a:xfrm>
            <a:off x="828260" y="3243847"/>
            <a:ext cx="10895528" cy="923330"/>
          </a:xfrm>
          <a:prstGeom prst="rect">
            <a:avLst/>
          </a:prstGeom>
          <a:noFill/>
        </p:spPr>
        <p:txBody>
          <a:bodyPr wrap="square">
            <a:spAutoFit/>
          </a:bodyPr>
          <a:lstStyle/>
          <a:p>
            <a:pPr algn="ctr"/>
            <a:r>
              <a:rPr lang="pl-PL" b="1" dirty="0"/>
              <a:t>W przypadku wystąpienia podatku VAT od Usług rozwojowych realizowanych w Projekcie nie jest on objęty dofinasowaniem zaś Firma zobowiązana jest do zapłaty podatku VAT bezpośrednio do Dostawcy Usługi.</a:t>
            </a:r>
          </a:p>
        </p:txBody>
      </p:sp>
    </p:spTree>
    <p:extLst>
      <p:ext uri="{BB962C8B-B14F-4D97-AF65-F5344CB8AC3E}">
        <p14:creationId xmlns:p14="http://schemas.microsoft.com/office/powerpoint/2010/main" val="1607179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2" y="859025"/>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728867" y="112541"/>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LIMITY</a:t>
            </a:r>
          </a:p>
        </p:txBody>
      </p:sp>
      <p:sp>
        <p:nvSpPr>
          <p:cNvPr id="7" name="pole tekstowe 6">
            <a:extLst>
              <a:ext uri="{FF2B5EF4-FFF2-40B4-BE49-F238E27FC236}">
                <a16:creationId xmlns:a16="http://schemas.microsoft.com/office/drawing/2014/main" id="{96F9C3E5-D00A-431D-A728-E869447F2EBD}"/>
              </a:ext>
            </a:extLst>
          </p:cNvPr>
          <p:cNvSpPr txBox="1"/>
          <p:nvPr/>
        </p:nvSpPr>
        <p:spPr>
          <a:xfrm>
            <a:off x="927652" y="1303986"/>
            <a:ext cx="10336695" cy="5816977"/>
          </a:xfrm>
          <a:prstGeom prst="rect">
            <a:avLst/>
          </a:prstGeom>
          <a:noFill/>
        </p:spPr>
        <p:txBody>
          <a:bodyPr wrap="square">
            <a:spAutoFit/>
          </a:bodyPr>
          <a:lstStyle/>
          <a:p>
            <a:pPr marL="342900" lvl="0" indent="-342900" algn="just">
              <a:spcAft>
                <a:spcPts val="2400"/>
              </a:spcAft>
              <a:buClr>
                <a:srgbClr val="00B050"/>
              </a:buClr>
              <a:buFont typeface="Wingdings" panose="05000000000000000000" pitchFamily="2" charset="2"/>
              <a:buChar char="Ø"/>
              <a:tabLst>
                <a:tab pos="270510" algn="l"/>
              </a:tabLst>
            </a:pPr>
            <a:r>
              <a:rPr lang="pl-PL" sz="2100" b="1" dirty="0">
                <a:effectLst/>
                <a:ea typeface="Calibri" panose="020F0502020204030204" pitchFamily="34" charset="0"/>
                <a:cs typeface="Times New Roman" panose="02020603050405020304" pitchFamily="18" charset="0"/>
              </a:rPr>
              <a:t>limit</a:t>
            </a:r>
            <a:r>
              <a:rPr lang="pl-PL" sz="2100" b="1" dirty="0">
                <a:effectLst/>
                <a:cs typeface="Times New Roman" panose="02020603050405020304" pitchFamily="18" charset="0"/>
              </a:rPr>
              <a:t> </a:t>
            </a:r>
            <a:r>
              <a:rPr lang="pl-PL" sz="2100" b="1" dirty="0">
                <a:effectLst/>
                <a:ea typeface="Calibri" panose="020F0502020204030204" pitchFamily="34" charset="0"/>
                <a:cs typeface="Times New Roman" panose="02020603050405020304" pitchFamily="18" charset="0"/>
              </a:rPr>
              <a:t>w postaci maksymalnej kwoty wsparcia na osobę (PESEL) wysokości </a:t>
            </a:r>
            <a:r>
              <a:rPr lang="pl-PL" sz="2100" b="1" u="sng" dirty="0">
                <a:effectLst/>
                <a:ea typeface="Calibri" panose="020F0502020204030204" pitchFamily="34" charset="0"/>
                <a:cs typeface="Times New Roman" panose="02020603050405020304" pitchFamily="18" charset="0"/>
              </a:rPr>
              <a:t>5600,00 zł ,</a:t>
            </a:r>
          </a:p>
          <a:p>
            <a:pPr marL="342900" indent="-342900" algn="just">
              <a:spcAft>
                <a:spcPts val="2400"/>
              </a:spcAft>
              <a:buClr>
                <a:srgbClr val="00B050"/>
              </a:buClr>
              <a:buFont typeface="Wingdings" panose="05000000000000000000" pitchFamily="2" charset="2"/>
              <a:buChar char="Ø"/>
              <a:tabLst>
                <a:tab pos="270510" algn="l"/>
              </a:tabLst>
            </a:pPr>
            <a:r>
              <a:rPr lang="pl-PL" sz="2100" b="1" dirty="0"/>
              <a:t>Maksymalna liczba osób -</a:t>
            </a:r>
            <a:r>
              <a:rPr lang="pl-PL" sz="2100" dirty="0"/>
              <a:t>Udział w projekcie weźmie maksymalnie 10 osób z jednej Firmy,</a:t>
            </a:r>
          </a:p>
          <a:p>
            <a:pPr marL="342900" indent="-342900" algn="just">
              <a:spcAft>
                <a:spcPts val="2400"/>
              </a:spcAft>
              <a:buClr>
                <a:srgbClr val="00B050"/>
              </a:buClr>
              <a:buFont typeface="Wingdings" panose="05000000000000000000" pitchFamily="2" charset="2"/>
              <a:buChar char="Ø"/>
              <a:tabLst>
                <a:tab pos="270510" algn="l"/>
              </a:tabLst>
            </a:pPr>
            <a:r>
              <a:rPr lang="pl-PL" sz="2100" b="1" u="sng" dirty="0"/>
              <a:t>Jedna osoba może wziąć udział w kilku usługach </a:t>
            </a:r>
            <a:r>
              <a:rPr lang="pl-PL" sz="2100" u="sng" dirty="0"/>
              <a:t>do wysokości limitu kwoty wsparcia na PESEL,</a:t>
            </a:r>
          </a:p>
          <a:p>
            <a:pPr marL="342900" indent="-342900" algn="just">
              <a:spcAft>
                <a:spcPts val="2400"/>
              </a:spcAft>
              <a:buClr>
                <a:srgbClr val="00B050"/>
              </a:buClr>
              <a:buFont typeface="Wingdings" panose="05000000000000000000" pitchFamily="2" charset="2"/>
              <a:buChar char="Ø"/>
              <a:tabLst>
                <a:tab pos="270510" algn="l"/>
              </a:tabLst>
            </a:pPr>
            <a:r>
              <a:rPr lang="pl-PL" sz="2100" b="1" dirty="0">
                <a:ea typeface="Calibri" panose="020F0502020204030204" pitchFamily="34" charset="0"/>
                <a:cs typeface="Times New Roman" panose="02020603050405020304" pitchFamily="18" charset="0"/>
              </a:rPr>
              <a:t>m</a:t>
            </a:r>
            <a:r>
              <a:rPr lang="pl-PL" sz="2100" b="1" dirty="0">
                <a:effectLst/>
                <a:ea typeface="Calibri" panose="020F0502020204030204" pitchFamily="34" charset="0"/>
                <a:cs typeface="Times New Roman" panose="02020603050405020304" pitchFamily="18" charset="0"/>
              </a:rPr>
              <a:t>aksymalna kwota dofinansowania osobogodziny usługi rozwojowej na pracownika </a:t>
            </a:r>
            <a:r>
              <a:rPr lang="pl-PL" sz="2100" dirty="0">
                <a:effectLst/>
                <a:ea typeface="Calibri" panose="020F0502020204030204" pitchFamily="34" charset="0"/>
                <a:cs typeface="Times New Roman" panose="02020603050405020304" pitchFamily="18" charset="0"/>
              </a:rPr>
              <a:t>- określona przez PARP w Załączniku nr 11 do Regulaminu konkursu „Proces udzielania wsparcia w ramach konkursu Kompetencje dla sektorów”.</a:t>
            </a:r>
          </a:p>
          <a:p>
            <a:pPr marL="342900" indent="-342900" algn="just">
              <a:spcAft>
                <a:spcPts val="2400"/>
              </a:spcAft>
              <a:buClr>
                <a:srgbClr val="00B050"/>
              </a:buClr>
              <a:buFont typeface="Wingdings" panose="05000000000000000000" pitchFamily="2" charset="2"/>
              <a:buChar char="Ø"/>
              <a:tabLst>
                <a:tab pos="270510" algn="l"/>
              </a:tabLst>
            </a:pPr>
            <a:endParaRPr lang="pl-PL" sz="2100" u="sng" dirty="0"/>
          </a:p>
          <a:p>
            <a:pPr marL="342900" indent="-342900" algn="just">
              <a:spcAft>
                <a:spcPts val="2400"/>
              </a:spcAft>
              <a:buClr>
                <a:srgbClr val="00B050"/>
              </a:buClr>
              <a:buFont typeface="Wingdings" panose="05000000000000000000" pitchFamily="2" charset="2"/>
              <a:buChar char="Ø"/>
              <a:tabLst>
                <a:tab pos="270510" algn="l"/>
              </a:tabLst>
            </a:pPr>
            <a:endParaRPr lang="pl-PL" sz="2100" dirty="0"/>
          </a:p>
          <a:p>
            <a:pPr marL="342900" lvl="0" indent="-342900" algn="just">
              <a:spcAft>
                <a:spcPts val="2400"/>
              </a:spcAft>
              <a:buClr>
                <a:srgbClr val="00B050"/>
              </a:buClr>
              <a:buFont typeface="Wingdings" panose="05000000000000000000" pitchFamily="2" charset="2"/>
              <a:buChar char="Ø"/>
              <a:tabLst>
                <a:tab pos="270510" algn="l"/>
              </a:tabLst>
            </a:pPr>
            <a:endParaRPr lang="pl-PL" sz="2100" b="1" u="sng" dirty="0">
              <a:effectLst/>
              <a:cs typeface="Times New Roman" panose="02020603050405020304" pitchFamily="18" charset="0"/>
            </a:endParaRPr>
          </a:p>
        </p:txBody>
      </p:sp>
      <p:sp>
        <p:nvSpPr>
          <p:cNvPr id="8" name="pole tekstowe 7">
            <a:extLst>
              <a:ext uri="{FF2B5EF4-FFF2-40B4-BE49-F238E27FC236}">
                <a16:creationId xmlns:a16="http://schemas.microsoft.com/office/drawing/2014/main" id="{9D6D21DE-3C95-46D9-8FA3-BD3811489764}"/>
              </a:ext>
            </a:extLst>
          </p:cNvPr>
          <p:cNvSpPr txBox="1"/>
          <p:nvPr/>
        </p:nvSpPr>
        <p:spPr>
          <a:xfrm>
            <a:off x="116732" y="5674413"/>
            <a:ext cx="11809379" cy="492443"/>
          </a:xfrm>
          <a:prstGeom prst="rect">
            <a:avLst/>
          </a:prstGeom>
          <a:noFill/>
        </p:spPr>
        <p:txBody>
          <a:bodyPr wrap="square">
            <a:spAutoFit/>
          </a:bodyPr>
          <a:lstStyle/>
          <a:p>
            <a:pPr algn="ctr">
              <a:spcAft>
                <a:spcPts val="2400"/>
              </a:spcAft>
              <a:tabLst>
                <a:tab pos="270510" algn="l"/>
              </a:tabLst>
            </a:pPr>
            <a:r>
              <a:rPr lang="pl-PL" sz="2600" dirty="0">
                <a:effectLst/>
                <a:ea typeface="Calibri" panose="020F0502020204030204" pitchFamily="34" charset="0"/>
                <a:cs typeface="Times New Roman" panose="02020603050405020304" pitchFamily="18" charset="0"/>
              </a:rPr>
              <a:t>Operator określił limit </a:t>
            </a:r>
            <a:r>
              <a:rPr lang="pl-PL" sz="2600" b="1" dirty="0">
                <a:effectLst/>
                <a:ea typeface="Calibri" panose="020F0502020204030204" pitchFamily="34" charset="0"/>
                <a:cs typeface="Times New Roman" panose="02020603050405020304" pitchFamily="18" charset="0"/>
              </a:rPr>
              <a:t>maksymalnego kosztu usług rozwojowych</a:t>
            </a:r>
            <a:r>
              <a:rPr lang="pl-PL" sz="2600" b="1" dirty="0">
                <a:ea typeface="Calibri" panose="020F0502020204030204" pitchFamily="34" charset="0"/>
                <a:cs typeface="Times New Roman" panose="02020603050405020304" pitchFamily="18" charset="0"/>
              </a:rPr>
              <a:t>:</a:t>
            </a:r>
            <a:endParaRPr lang="pl-PL" sz="2600" dirty="0">
              <a:effectLst/>
              <a:cs typeface="Times New Roman" panose="02020603050405020304" pitchFamily="18" charset="0"/>
            </a:endParaRPr>
          </a:p>
        </p:txBody>
      </p:sp>
    </p:spTree>
    <p:extLst>
      <p:ext uri="{BB962C8B-B14F-4D97-AF65-F5344CB8AC3E}">
        <p14:creationId xmlns:p14="http://schemas.microsoft.com/office/powerpoint/2010/main" val="3218270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632474" y="123272"/>
            <a:ext cx="10927051" cy="651753"/>
          </a:xfrm>
        </p:spPr>
        <p:txBody>
          <a:bodyPr anchor="ctr">
            <a:normAutofit fontScale="90000"/>
          </a:bodyPr>
          <a:lstStyle/>
          <a:p>
            <a:pPr algn="ctr"/>
            <a:r>
              <a:rPr lang="pl-PL" sz="2500" b="1" dirty="0">
                <a:solidFill>
                  <a:srgbClr val="00B050"/>
                </a:solidFill>
              </a:rPr>
              <a:t>WYKAZ MAKSYMALNEGO KOSZTU USŁUG ROZWOJOWYCH WSKAZANYCH W REKOMENDACJI</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745518"/>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3" name="Tabela 2">
            <a:extLst>
              <a:ext uri="{FF2B5EF4-FFF2-40B4-BE49-F238E27FC236}">
                <a16:creationId xmlns:a16="http://schemas.microsoft.com/office/drawing/2014/main" id="{61614B65-2D3C-4A5D-A52C-BC3D245DE32C}"/>
              </a:ext>
            </a:extLst>
          </p:cNvPr>
          <p:cNvGraphicFramePr>
            <a:graphicFrameLocks noGrp="1"/>
          </p:cNvGraphicFramePr>
          <p:nvPr>
            <p:extLst>
              <p:ext uri="{D42A27DB-BD31-4B8C-83A1-F6EECF244321}">
                <p14:modId xmlns:p14="http://schemas.microsoft.com/office/powerpoint/2010/main" val="469763716"/>
              </p:ext>
            </p:extLst>
          </p:nvPr>
        </p:nvGraphicFramePr>
        <p:xfrm>
          <a:off x="449092" y="977854"/>
          <a:ext cx="11293813" cy="5610959"/>
        </p:xfrm>
        <a:graphic>
          <a:graphicData uri="http://schemas.openxmlformats.org/drawingml/2006/table">
            <a:tbl>
              <a:tblPr firstRow="1" firstCol="1" bandRow="1">
                <a:tableStyleId>{E8B1032C-EA38-4F05-BA0D-38AFFFC7BED3}</a:tableStyleId>
              </a:tblPr>
              <a:tblGrid>
                <a:gridCol w="603115">
                  <a:extLst>
                    <a:ext uri="{9D8B030D-6E8A-4147-A177-3AD203B41FA5}">
                      <a16:colId xmlns:a16="http://schemas.microsoft.com/office/drawing/2014/main" val="2198962028"/>
                    </a:ext>
                  </a:extLst>
                </a:gridCol>
                <a:gridCol w="5609314">
                  <a:extLst>
                    <a:ext uri="{9D8B030D-6E8A-4147-A177-3AD203B41FA5}">
                      <a16:colId xmlns:a16="http://schemas.microsoft.com/office/drawing/2014/main" val="3292421974"/>
                    </a:ext>
                  </a:extLst>
                </a:gridCol>
                <a:gridCol w="1008928">
                  <a:extLst>
                    <a:ext uri="{9D8B030D-6E8A-4147-A177-3AD203B41FA5}">
                      <a16:colId xmlns:a16="http://schemas.microsoft.com/office/drawing/2014/main" val="2964481491"/>
                    </a:ext>
                  </a:extLst>
                </a:gridCol>
                <a:gridCol w="1176093">
                  <a:extLst>
                    <a:ext uri="{9D8B030D-6E8A-4147-A177-3AD203B41FA5}">
                      <a16:colId xmlns:a16="http://schemas.microsoft.com/office/drawing/2014/main" val="3968433570"/>
                    </a:ext>
                  </a:extLst>
                </a:gridCol>
                <a:gridCol w="1512796">
                  <a:extLst>
                    <a:ext uri="{9D8B030D-6E8A-4147-A177-3AD203B41FA5}">
                      <a16:colId xmlns:a16="http://schemas.microsoft.com/office/drawing/2014/main" val="472232304"/>
                    </a:ext>
                  </a:extLst>
                </a:gridCol>
                <a:gridCol w="1383567">
                  <a:extLst>
                    <a:ext uri="{9D8B030D-6E8A-4147-A177-3AD203B41FA5}">
                      <a16:colId xmlns:a16="http://schemas.microsoft.com/office/drawing/2014/main" val="2806918773"/>
                    </a:ext>
                  </a:extLst>
                </a:gridCol>
              </a:tblGrid>
              <a:tr h="945312">
                <a:tc>
                  <a:txBody>
                    <a:bodyPr/>
                    <a:lstStyle/>
                    <a:p>
                      <a:pPr algn="ctr">
                        <a:lnSpc>
                          <a:spcPct val="115000"/>
                        </a:lnSpc>
                      </a:pPr>
                      <a:r>
                        <a:rPr lang="pl-PL" sz="1200" dirty="0">
                          <a:solidFill>
                            <a:schemeClr val="tx1"/>
                          </a:solidFill>
                          <a:effectLst/>
                        </a:rPr>
                        <a:t>Numer usługi w Rekomendacji</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pPr>
                      <a:r>
                        <a:rPr lang="pl-PL" sz="1200" dirty="0">
                          <a:solidFill>
                            <a:schemeClr val="tx1"/>
                          </a:solidFill>
                          <a:effectLst/>
                        </a:rPr>
                        <a:t>NAZWA KOMPETENCJI/KWALIFIKACJ</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pPr>
                      <a:r>
                        <a:rPr lang="pl-PL" sz="1200" dirty="0">
                          <a:solidFill>
                            <a:schemeClr val="tx1"/>
                          </a:solidFill>
                          <a:effectLst/>
                        </a:rPr>
                        <a:t>CZAS TRWANIA USŁUGI/ godziny</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pPr>
                      <a:r>
                        <a:rPr lang="pl-PL" sz="1200" dirty="0">
                          <a:solidFill>
                            <a:schemeClr val="tx1"/>
                          </a:solidFill>
                          <a:effectLst/>
                        </a:rPr>
                        <a:t>Maksymalny koszt usługi (kwota wsparcia) dla 1 osoby w złotych</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pPr>
                      <a:r>
                        <a:rPr lang="pl-PL" sz="1200" dirty="0">
                          <a:solidFill>
                            <a:schemeClr val="tx1"/>
                          </a:solidFill>
                          <a:effectLst/>
                        </a:rPr>
                        <a:t>Maksymalne dofinansowanie kosztu usługi rozwojowej dla 1 osoby w złotych</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pPr>
                      <a:r>
                        <a:rPr lang="pl-PL" sz="1200" dirty="0">
                          <a:solidFill>
                            <a:schemeClr val="tx1"/>
                          </a:solidFill>
                          <a:effectLst/>
                        </a:rPr>
                        <a:t>Maksymalny koszt (kwota wsparcia) osobogodziny usługi rozwojowej w złotych</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85831826"/>
                  </a:ext>
                </a:extLst>
              </a:tr>
              <a:tr h="558467">
                <a:tc>
                  <a:txBody>
                    <a:bodyPr/>
                    <a:lstStyle/>
                    <a:p>
                      <a:pPr algn="ctr">
                        <a:lnSpc>
                          <a:spcPct val="115000"/>
                        </a:lnSpc>
                      </a:pPr>
                      <a:r>
                        <a:rPr lang="pl-PL" sz="1200">
                          <a:solidFill>
                            <a:schemeClr val="tx1"/>
                          </a:solidFill>
                          <a:effectLst/>
                        </a:rPr>
                        <a:t>1</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solidFill>
                            <a:schemeClr val="tx1"/>
                          </a:solidFill>
                          <a:effectLst/>
                        </a:rPr>
                        <a:t>Wdrażanie rozwiązań w zakresie robotyzacji i automatyzacji procesów i ich obsługi analitycznej z wykorzystaniem sztucznej inteligencji i techniki cyfrowej.</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40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4 800,00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3 840,00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120,00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6392962"/>
                  </a:ext>
                </a:extLst>
              </a:tr>
              <a:tr h="418289">
                <a:tc>
                  <a:txBody>
                    <a:bodyPr/>
                    <a:lstStyle/>
                    <a:p>
                      <a:pPr algn="ctr">
                        <a:lnSpc>
                          <a:spcPct val="115000"/>
                        </a:lnSpc>
                      </a:pPr>
                      <a:r>
                        <a:rPr lang="pl-PL" sz="1200">
                          <a:solidFill>
                            <a:schemeClr val="tx1"/>
                          </a:solidFill>
                          <a:effectLst/>
                        </a:rPr>
                        <a:t>2</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solidFill>
                            <a:schemeClr val="tx1"/>
                          </a:solidFill>
                          <a:effectLst/>
                        </a:rPr>
                        <a:t>Projektowanie procesów technologicznych w przemyśle chemicznym przy użyciu symulatorów procesowych.</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30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3 600,00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2 880,00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120,00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269663"/>
                  </a:ext>
                </a:extLst>
              </a:tr>
              <a:tr h="447472">
                <a:tc>
                  <a:txBody>
                    <a:bodyPr/>
                    <a:lstStyle/>
                    <a:p>
                      <a:pPr algn="ctr">
                        <a:lnSpc>
                          <a:spcPct val="115000"/>
                        </a:lnSpc>
                      </a:pPr>
                      <a:r>
                        <a:rPr lang="pl-PL" sz="1200">
                          <a:solidFill>
                            <a:schemeClr val="tx1"/>
                          </a:solidFill>
                          <a:effectLst/>
                        </a:rPr>
                        <a:t>3</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solidFill>
                            <a:schemeClr val="tx1"/>
                          </a:solidFill>
                          <a:effectLst/>
                        </a:rPr>
                        <a:t>Obsługiwanie systemów przemieszczania i pakowania substancji szczególnie niebezpiecznych i specjalnego przeznaczenia.</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50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5 600,00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4 480,00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112,00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635614"/>
                  </a:ext>
                </a:extLst>
              </a:tr>
              <a:tr h="311285">
                <a:tc>
                  <a:txBody>
                    <a:bodyPr/>
                    <a:lstStyle/>
                    <a:p>
                      <a:pPr algn="ctr">
                        <a:lnSpc>
                          <a:spcPct val="115000"/>
                        </a:lnSpc>
                      </a:pPr>
                      <a:r>
                        <a:rPr lang="pl-PL" sz="1200">
                          <a:solidFill>
                            <a:schemeClr val="tx1"/>
                          </a:solidFill>
                          <a:effectLst/>
                        </a:rPr>
                        <a:t>4</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solidFill>
                            <a:schemeClr val="tx1"/>
                          </a:solidFill>
                          <a:effectLst/>
                        </a:rPr>
                        <a:t>Planowanie prac badawczych w procesach produkcji fine chemicals.</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30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3 600,00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2 880,00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120,00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3873938"/>
                  </a:ext>
                </a:extLst>
              </a:tr>
              <a:tr h="534828">
                <a:tc>
                  <a:txBody>
                    <a:bodyPr/>
                    <a:lstStyle/>
                    <a:p>
                      <a:pPr algn="ctr">
                        <a:lnSpc>
                          <a:spcPct val="115000"/>
                        </a:lnSpc>
                      </a:pPr>
                      <a:r>
                        <a:rPr lang="pl-PL" sz="1200">
                          <a:solidFill>
                            <a:schemeClr val="tx1"/>
                          </a:solidFill>
                          <a:effectLst/>
                        </a:rPr>
                        <a:t>5</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solidFill>
                            <a:schemeClr val="tx1"/>
                          </a:solidFill>
                          <a:effectLst/>
                        </a:rPr>
                        <a:t>Przeprowadzanie badań laboratoryjnych w kontroli procesowej w produkcji farb, lakierów i klejów.</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50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5 600,00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4 480,00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112,00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8819385"/>
                  </a:ext>
                </a:extLst>
              </a:tr>
              <a:tr h="398938">
                <a:tc>
                  <a:txBody>
                    <a:bodyPr/>
                    <a:lstStyle/>
                    <a:p>
                      <a:pPr algn="ctr">
                        <a:lnSpc>
                          <a:spcPct val="115000"/>
                        </a:lnSpc>
                      </a:pPr>
                      <a:r>
                        <a:rPr lang="pl-PL" sz="1200">
                          <a:solidFill>
                            <a:schemeClr val="tx1"/>
                          </a:solidFill>
                          <a:effectLst/>
                        </a:rPr>
                        <a:t>6</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solidFill>
                            <a:schemeClr val="tx1"/>
                          </a:solidFill>
                          <a:effectLst/>
                        </a:rPr>
                        <a:t>Obsługiwanie specjalistycznych urządzeń i linii procesowych w produkcji farb, lakierów i klejów.</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40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4 800,00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3 840,00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120,00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347084"/>
                  </a:ext>
                </a:extLst>
              </a:tr>
              <a:tr h="519804">
                <a:tc>
                  <a:txBody>
                    <a:bodyPr/>
                    <a:lstStyle/>
                    <a:p>
                      <a:pPr algn="ctr">
                        <a:lnSpc>
                          <a:spcPct val="115000"/>
                        </a:lnSpc>
                      </a:pPr>
                      <a:r>
                        <a:rPr lang="pl-PL" sz="1200">
                          <a:solidFill>
                            <a:schemeClr val="tx1"/>
                          </a:solidFill>
                          <a:effectLst/>
                        </a:rPr>
                        <a:t>7</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solidFill>
                            <a:schemeClr val="tx1"/>
                          </a:solidFill>
                          <a:effectLst/>
                        </a:rPr>
                        <a:t>Projektowanie zastosowania mikrocząstek i </a:t>
                      </a:r>
                      <a:r>
                        <a:rPr lang="pl-PL" sz="1200" dirty="0" err="1">
                          <a:solidFill>
                            <a:schemeClr val="tx1"/>
                          </a:solidFill>
                          <a:effectLst/>
                        </a:rPr>
                        <a:t>nanocząstek</a:t>
                      </a:r>
                      <a:r>
                        <a:rPr lang="pl-PL" sz="1200" dirty="0">
                          <a:solidFill>
                            <a:schemeClr val="tx1"/>
                          </a:solidFill>
                          <a:effectLst/>
                        </a:rPr>
                        <a:t> stałych w produkcji produktów kosmetycznych.</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60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5 600,00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4 480,00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93,33</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200613"/>
                  </a:ext>
                </a:extLst>
              </a:tr>
              <a:tr h="281490">
                <a:tc>
                  <a:txBody>
                    <a:bodyPr/>
                    <a:lstStyle/>
                    <a:p>
                      <a:pPr algn="ctr">
                        <a:lnSpc>
                          <a:spcPct val="115000"/>
                        </a:lnSpc>
                      </a:pPr>
                      <a:r>
                        <a:rPr lang="pl-PL" sz="1200">
                          <a:solidFill>
                            <a:schemeClr val="tx1"/>
                          </a:solidFill>
                          <a:effectLst/>
                        </a:rPr>
                        <a:t>8</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a:solidFill>
                            <a:schemeClr val="tx1"/>
                          </a:solidFill>
                          <a:effectLst/>
                        </a:rPr>
                        <a:t>Projektowanie procesu produkcji naturalnych produktów kosmetycznych.</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60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5 600,00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4 480,00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93,33</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871216"/>
                  </a:ext>
                </a:extLst>
              </a:tr>
              <a:tr h="272374">
                <a:tc>
                  <a:txBody>
                    <a:bodyPr/>
                    <a:lstStyle/>
                    <a:p>
                      <a:pPr algn="ctr">
                        <a:lnSpc>
                          <a:spcPct val="115000"/>
                        </a:lnSpc>
                      </a:pPr>
                      <a:r>
                        <a:rPr lang="pl-PL" sz="1200">
                          <a:solidFill>
                            <a:schemeClr val="tx1"/>
                          </a:solidFill>
                          <a:effectLst/>
                        </a:rPr>
                        <a:t>9</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a:solidFill>
                            <a:schemeClr val="tx1"/>
                          </a:solidFill>
                          <a:effectLst/>
                        </a:rPr>
                        <a:t>Dokonywanie oceny bezpieczeństwa produktów kosmetycznych.</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60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5 600,00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4 480,00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93,33</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3017062"/>
                  </a:ext>
                </a:extLst>
              </a:tr>
              <a:tr h="398938">
                <a:tc>
                  <a:txBody>
                    <a:bodyPr/>
                    <a:lstStyle/>
                    <a:p>
                      <a:pPr algn="ctr">
                        <a:lnSpc>
                          <a:spcPct val="115000"/>
                        </a:lnSpc>
                      </a:pPr>
                      <a:r>
                        <a:rPr lang="pl-PL" sz="1200">
                          <a:solidFill>
                            <a:schemeClr val="tx1"/>
                          </a:solidFill>
                          <a:effectLst/>
                        </a:rPr>
                        <a:t>10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a:solidFill>
                            <a:schemeClr val="tx1"/>
                          </a:solidFill>
                          <a:effectLst/>
                        </a:rPr>
                        <a:t>Obsługiwanie homogenizujących urządzeń w przemyśle kosmetycznym i farmaceutycznym.</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50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solidFill>
                            <a:schemeClr val="tx1"/>
                          </a:solidFill>
                          <a:effectLst/>
                        </a:rPr>
                        <a:t>4 500,00</a:t>
                      </a:r>
                      <a:endParaRPr lang="pl-PL" sz="120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3 600,00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solidFill>
                            <a:schemeClr val="tx1"/>
                          </a:solidFill>
                          <a:effectLst/>
                        </a:rPr>
                        <a:t>90,00</a:t>
                      </a:r>
                      <a:endParaRPr lang="pl-PL" sz="1200" dirty="0">
                        <a:solidFill>
                          <a:schemeClr val="tx1"/>
                        </a:solidFill>
                        <a:effectLst/>
                        <a:latin typeface="Arial Unicode MS"/>
                        <a:cs typeface="Times New Roman" panose="02020603050405020304" pitchFamily="18" charset="0"/>
                      </a:endParaRPr>
                    </a:p>
                  </a:txBody>
                  <a:tcPr marL="24886" marR="24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739280"/>
                  </a:ext>
                </a:extLst>
              </a:tr>
            </a:tbl>
          </a:graphicData>
        </a:graphic>
      </p:graphicFrame>
    </p:spTree>
    <p:extLst>
      <p:ext uri="{BB962C8B-B14F-4D97-AF65-F5344CB8AC3E}">
        <p14:creationId xmlns:p14="http://schemas.microsoft.com/office/powerpoint/2010/main" val="4102026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1021221" y="145163"/>
            <a:ext cx="10336696" cy="495654"/>
          </a:xfrm>
        </p:spPr>
        <p:txBody>
          <a:bodyPr anchor="ctr">
            <a:normAutofit/>
          </a:bodyPr>
          <a:lstStyle/>
          <a:p>
            <a:pPr algn="ctr"/>
            <a:r>
              <a:rPr lang="pl-PL" sz="2600" b="1" dirty="0">
                <a:solidFill>
                  <a:srgbClr val="00B050"/>
                </a:solidFill>
              </a:rPr>
              <a:t>WYKAZ MAKSYMALNEGO KOSZTU USŁUG ROZWOJOWYCH</a:t>
            </a:r>
            <a:endParaRPr lang="pl-PL" sz="2600" b="1" dirty="0"/>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640817"/>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 name="Tabela 3">
            <a:extLst>
              <a:ext uri="{FF2B5EF4-FFF2-40B4-BE49-F238E27FC236}">
                <a16:creationId xmlns:a16="http://schemas.microsoft.com/office/drawing/2014/main" id="{82191F28-A73D-4B35-98F9-7C7F2A2FD5A8}"/>
              </a:ext>
            </a:extLst>
          </p:cNvPr>
          <p:cNvGraphicFramePr>
            <a:graphicFrameLocks noGrp="1"/>
          </p:cNvGraphicFramePr>
          <p:nvPr>
            <p:extLst>
              <p:ext uri="{D42A27DB-BD31-4B8C-83A1-F6EECF244321}">
                <p14:modId xmlns:p14="http://schemas.microsoft.com/office/powerpoint/2010/main" val="4148816104"/>
              </p:ext>
            </p:extLst>
          </p:nvPr>
        </p:nvGraphicFramePr>
        <p:xfrm>
          <a:off x="489626" y="950387"/>
          <a:ext cx="11212748" cy="5791821"/>
        </p:xfrm>
        <a:graphic>
          <a:graphicData uri="http://schemas.openxmlformats.org/drawingml/2006/table">
            <a:tbl>
              <a:tblPr firstRow="1" firstCol="1" bandRow="1">
                <a:tableStyleId>{E8B1032C-EA38-4F05-BA0D-38AFFFC7BED3}</a:tableStyleId>
              </a:tblPr>
              <a:tblGrid>
                <a:gridCol w="995801">
                  <a:extLst>
                    <a:ext uri="{9D8B030D-6E8A-4147-A177-3AD203B41FA5}">
                      <a16:colId xmlns:a16="http://schemas.microsoft.com/office/drawing/2014/main" val="2778252769"/>
                    </a:ext>
                  </a:extLst>
                </a:gridCol>
                <a:gridCol w="5172035">
                  <a:extLst>
                    <a:ext uri="{9D8B030D-6E8A-4147-A177-3AD203B41FA5}">
                      <a16:colId xmlns:a16="http://schemas.microsoft.com/office/drawing/2014/main" val="1255999487"/>
                    </a:ext>
                  </a:extLst>
                </a:gridCol>
                <a:gridCol w="1001684">
                  <a:extLst>
                    <a:ext uri="{9D8B030D-6E8A-4147-A177-3AD203B41FA5}">
                      <a16:colId xmlns:a16="http://schemas.microsoft.com/office/drawing/2014/main" val="3715720038"/>
                    </a:ext>
                  </a:extLst>
                </a:gridCol>
                <a:gridCol w="1167650">
                  <a:extLst>
                    <a:ext uri="{9D8B030D-6E8A-4147-A177-3AD203B41FA5}">
                      <a16:colId xmlns:a16="http://schemas.microsoft.com/office/drawing/2014/main" val="2370133496"/>
                    </a:ext>
                  </a:extLst>
                </a:gridCol>
                <a:gridCol w="1501939">
                  <a:extLst>
                    <a:ext uri="{9D8B030D-6E8A-4147-A177-3AD203B41FA5}">
                      <a16:colId xmlns:a16="http://schemas.microsoft.com/office/drawing/2014/main" val="2209490026"/>
                    </a:ext>
                  </a:extLst>
                </a:gridCol>
                <a:gridCol w="1373639">
                  <a:extLst>
                    <a:ext uri="{9D8B030D-6E8A-4147-A177-3AD203B41FA5}">
                      <a16:colId xmlns:a16="http://schemas.microsoft.com/office/drawing/2014/main" val="828270018"/>
                    </a:ext>
                  </a:extLst>
                </a:gridCol>
              </a:tblGrid>
              <a:tr h="433791">
                <a:tc>
                  <a:txBody>
                    <a:bodyPr/>
                    <a:lstStyle/>
                    <a:p>
                      <a:pPr algn="ctr">
                        <a:lnSpc>
                          <a:spcPct val="115000"/>
                        </a:lnSpc>
                      </a:pPr>
                      <a:r>
                        <a:rPr lang="pl-PL" sz="1200" dirty="0">
                          <a:effectLst/>
                        </a:rPr>
                        <a:t>11</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Monitorowanie oddziaływania zakładu przemysłu nawozowego na środowisko.</a:t>
                      </a:r>
                      <a:endParaRPr lang="pl-PL" sz="1200" b="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75</a:t>
                      </a:r>
                      <a:endParaRPr lang="pl-PL" sz="1200" b="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5 600,00</a:t>
                      </a:r>
                      <a:endParaRPr lang="pl-PL" sz="1200" b="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74,67</a:t>
                      </a:r>
                      <a:endParaRPr lang="pl-PL" sz="1200" b="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109220"/>
                  </a:ext>
                </a:extLst>
              </a:tr>
              <a:tr h="420321">
                <a:tc>
                  <a:txBody>
                    <a:bodyPr/>
                    <a:lstStyle/>
                    <a:p>
                      <a:pPr algn="ctr">
                        <a:lnSpc>
                          <a:spcPct val="115000"/>
                        </a:lnSpc>
                      </a:pPr>
                      <a:r>
                        <a:rPr lang="pl-PL" sz="1200">
                          <a:effectLst/>
                        </a:rPr>
                        <a:t>12</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Opracowywanie ekspertyz i wyników w zakresie analizy chemicznej.</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70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5 600,00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4 480,00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80,00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658504"/>
                  </a:ext>
                </a:extLst>
              </a:tr>
              <a:tr h="420321">
                <a:tc>
                  <a:txBody>
                    <a:bodyPr/>
                    <a:lstStyle/>
                    <a:p>
                      <a:pPr algn="ctr">
                        <a:lnSpc>
                          <a:spcPct val="115000"/>
                        </a:lnSpc>
                      </a:pPr>
                      <a:r>
                        <a:rPr lang="pl-PL" sz="1200">
                          <a:effectLst/>
                        </a:rPr>
                        <a:t>13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Przygotowywanie urządzeń do przeprowadzania analiz chemicznych.</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60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5 600,00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4 480,00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93,33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884858"/>
                  </a:ext>
                </a:extLst>
              </a:tr>
              <a:tr h="420321">
                <a:tc>
                  <a:txBody>
                    <a:bodyPr/>
                    <a:lstStyle/>
                    <a:p>
                      <a:pPr algn="ctr">
                        <a:lnSpc>
                          <a:spcPct val="115000"/>
                        </a:lnSpc>
                      </a:pPr>
                      <a:r>
                        <a:rPr lang="pl-PL" sz="1200">
                          <a:effectLst/>
                        </a:rPr>
                        <a:t>14</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Zarządzanie bezpieczeństwem w procesach chemicznych.</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60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5 600,00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4 480,00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93,33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035644"/>
                  </a:ext>
                </a:extLst>
              </a:tr>
              <a:tr h="420321">
                <a:tc>
                  <a:txBody>
                    <a:bodyPr/>
                    <a:lstStyle/>
                    <a:p>
                      <a:pPr algn="ctr">
                        <a:lnSpc>
                          <a:spcPct val="115000"/>
                        </a:lnSpc>
                      </a:pPr>
                      <a:r>
                        <a:rPr lang="pl-PL" sz="1200">
                          <a:effectLst/>
                        </a:rPr>
                        <a:t>15</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Nadzorowanie nad dokumentacją techniczną produktów chemicznych.</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60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5 600,00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4 480,00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93,33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793058"/>
                  </a:ext>
                </a:extLst>
              </a:tr>
              <a:tr h="563940">
                <a:tc>
                  <a:txBody>
                    <a:bodyPr/>
                    <a:lstStyle/>
                    <a:p>
                      <a:pPr algn="ctr">
                        <a:lnSpc>
                          <a:spcPct val="115000"/>
                        </a:lnSpc>
                      </a:pPr>
                      <a:r>
                        <a:rPr lang="pl-PL" sz="1200">
                          <a:effectLst/>
                        </a:rPr>
                        <a:t>16</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Obsługa aparatów instrumentalnej analizy chemicznej do kontroli jakości i celów badawczo-rozwojowych.</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60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5 600,00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4 480,00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93,33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106075"/>
                  </a:ext>
                </a:extLst>
              </a:tr>
              <a:tr h="420321">
                <a:tc>
                  <a:txBody>
                    <a:bodyPr/>
                    <a:lstStyle/>
                    <a:p>
                      <a:pPr algn="ctr">
                        <a:lnSpc>
                          <a:spcPct val="115000"/>
                        </a:lnSpc>
                      </a:pPr>
                      <a:r>
                        <a:rPr lang="pl-PL" sz="1200">
                          <a:effectLst/>
                        </a:rPr>
                        <a:t>17</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Stosowanie zasad syntezy organicznej.</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60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5 600,00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4 480,00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93,33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7128"/>
                  </a:ext>
                </a:extLst>
              </a:tr>
              <a:tr h="420321">
                <a:tc>
                  <a:txBody>
                    <a:bodyPr/>
                    <a:lstStyle/>
                    <a:p>
                      <a:pPr algn="ctr">
                        <a:lnSpc>
                          <a:spcPct val="115000"/>
                        </a:lnSpc>
                      </a:pPr>
                      <a:r>
                        <a:rPr lang="pl-PL" sz="1200">
                          <a:effectLst/>
                        </a:rPr>
                        <a:t>18</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Stosowanie metod analizy związków organicznych.</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50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4 500,00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3 600,00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90,00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278016"/>
                  </a:ext>
                </a:extLst>
              </a:tr>
              <a:tr h="420321">
                <a:tc>
                  <a:txBody>
                    <a:bodyPr/>
                    <a:lstStyle/>
                    <a:p>
                      <a:pPr algn="ctr">
                        <a:lnSpc>
                          <a:spcPct val="115000"/>
                        </a:lnSpc>
                      </a:pPr>
                      <a:r>
                        <a:rPr lang="pl-PL" sz="1200">
                          <a:effectLst/>
                        </a:rPr>
                        <a:t>19</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a:effectLst/>
                        </a:rPr>
                        <a:t>Zarządzanie projektami B+R w sektorze chemicznym.</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60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5 600,00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4 480,00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93,33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173503"/>
                  </a:ext>
                </a:extLst>
              </a:tr>
              <a:tr h="433791">
                <a:tc>
                  <a:txBody>
                    <a:bodyPr/>
                    <a:lstStyle/>
                    <a:p>
                      <a:pPr algn="ctr">
                        <a:lnSpc>
                          <a:spcPct val="115000"/>
                        </a:lnSpc>
                      </a:pPr>
                      <a:r>
                        <a:rPr lang="pl-PL" sz="1200">
                          <a:effectLst/>
                        </a:rPr>
                        <a:t>20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Doradztwo technologiczne w innowacyjnych procesach produkcyjnych branży chemicznej.</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60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5 600,00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4 480,00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93,33</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0824155"/>
                  </a:ext>
                </a:extLst>
              </a:tr>
              <a:tr h="433791">
                <a:tc>
                  <a:txBody>
                    <a:bodyPr/>
                    <a:lstStyle/>
                    <a:p>
                      <a:pPr algn="ctr">
                        <a:lnSpc>
                          <a:spcPct val="115000"/>
                        </a:lnSpc>
                      </a:pPr>
                      <a:r>
                        <a:rPr lang="pl-PL" sz="1200">
                          <a:effectLst/>
                        </a:rPr>
                        <a:t>21</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dirty="0">
                          <a:effectLst/>
                        </a:rPr>
                        <a:t>Monitorowanie oddziaływania zakładu przemysłu chemicznego na środowisko.</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45</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4 050,00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3 240,00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90,00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3813705"/>
                  </a:ext>
                </a:extLst>
              </a:tr>
              <a:tr h="420321">
                <a:tc>
                  <a:txBody>
                    <a:bodyPr/>
                    <a:lstStyle/>
                    <a:p>
                      <a:pPr algn="ctr">
                        <a:lnSpc>
                          <a:spcPct val="115000"/>
                        </a:lnSpc>
                      </a:pPr>
                      <a:r>
                        <a:rPr lang="pl-PL" sz="1200">
                          <a:effectLst/>
                        </a:rPr>
                        <a:t>22</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a:effectLst/>
                        </a:rPr>
                        <a:t>Optymalizowanie procesów laboratoryjnych.</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50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5 600,00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4 480,00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112,00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758217"/>
                  </a:ext>
                </a:extLst>
              </a:tr>
              <a:tr h="563940">
                <a:tc>
                  <a:txBody>
                    <a:bodyPr/>
                    <a:lstStyle/>
                    <a:p>
                      <a:pPr algn="ctr">
                        <a:lnSpc>
                          <a:spcPct val="115000"/>
                        </a:lnSpc>
                      </a:pPr>
                      <a:r>
                        <a:rPr lang="pl-PL" sz="1200">
                          <a:effectLst/>
                        </a:rPr>
                        <a:t>23</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a:effectLst/>
                        </a:rPr>
                        <a:t>Obsługiwanie wtryskarek punktowych w procesach produkcji chemicznej (z tworzyw sztucznych).</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a:effectLst/>
                        </a:rPr>
                        <a:t>60</a:t>
                      </a:r>
                      <a:endParaRPr lang="pl-PL" sz="120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5 600,00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4 480,00</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dirty="0">
                          <a:effectLst/>
                        </a:rPr>
                        <a:t>93,33</a:t>
                      </a:r>
                      <a:endParaRPr lang="pl-PL" sz="1200" dirty="0">
                        <a:effectLst/>
                        <a:latin typeface="Arial Unicode MS"/>
                        <a:cs typeface="Times New Roman" panose="02020603050405020304" pitchFamily="18" charset="0"/>
                      </a:endParaRPr>
                    </a:p>
                  </a:txBody>
                  <a:tcPr marL="33259" marR="33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012141"/>
                  </a:ext>
                </a:extLst>
              </a:tr>
            </a:tbl>
          </a:graphicData>
        </a:graphic>
      </p:graphicFrame>
    </p:spTree>
    <p:extLst>
      <p:ext uri="{BB962C8B-B14F-4D97-AF65-F5344CB8AC3E}">
        <p14:creationId xmlns:p14="http://schemas.microsoft.com/office/powerpoint/2010/main" val="2351769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863484" y="126461"/>
            <a:ext cx="10336696" cy="544801"/>
          </a:xfrm>
        </p:spPr>
        <p:txBody>
          <a:bodyPr anchor="ctr">
            <a:normAutofit/>
          </a:bodyPr>
          <a:lstStyle/>
          <a:p>
            <a:pPr algn="ctr"/>
            <a:r>
              <a:rPr lang="pl-PL" sz="2600" b="1" dirty="0">
                <a:solidFill>
                  <a:srgbClr val="00B050"/>
                </a:solidFill>
              </a:rPr>
              <a:t>WYKAZ MAKSYMALNEGO KOSZTU USŁUG ROZWOJOWYCH</a:t>
            </a:r>
            <a:endParaRPr lang="pl-PL" sz="2600" b="1" dirty="0"/>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12805" y="689643"/>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6" name="Tabela 5">
            <a:extLst>
              <a:ext uri="{FF2B5EF4-FFF2-40B4-BE49-F238E27FC236}">
                <a16:creationId xmlns:a16="http://schemas.microsoft.com/office/drawing/2014/main" id="{034468C1-3278-4922-BDA2-5D8A9E5D5481}"/>
              </a:ext>
            </a:extLst>
          </p:cNvPr>
          <p:cNvGraphicFramePr>
            <a:graphicFrameLocks noGrp="1"/>
          </p:cNvGraphicFramePr>
          <p:nvPr>
            <p:extLst>
              <p:ext uri="{D42A27DB-BD31-4B8C-83A1-F6EECF244321}">
                <p14:modId xmlns:p14="http://schemas.microsoft.com/office/powerpoint/2010/main" val="3793994714"/>
              </p:ext>
            </p:extLst>
          </p:nvPr>
        </p:nvGraphicFramePr>
        <p:xfrm>
          <a:off x="509080" y="941381"/>
          <a:ext cx="11173840" cy="5577820"/>
        </p:xfrm>
        <a:graphic>
          <a:graphicData uri="http://schemas.openxmlformats.org/drawingml/2006/table">
            <a:tbl>
              <a:tblPr firstRow="1" firstCol="1" bandRow="1">
                <a:tableStyleId>{E8B1032C-EA38-4F05-BA0D-38AFFFC7BED3}</a:tableStyleId>
              </a:tblPr>
              <a:tblGrid>
                <a:gridCol w="992342">
                  <a:extLst>
                    <a:ext uri="{9D8B030D-6E8A-4147-A177-3AD203B41FA5}">
                      <a16:colId xmlns:a16="http://schemas.microsoft.com/office/drawing/2014/main" val="3415277213"/>
                    </a:ext>
                  </a:extLst>
                </a:gridCol>
                <a:gridCol w="5154088">
                  <a:extLst>
                    <a:ext uri="{9D8B030D-6E8A-4147-A177-3AD203B41FA5}">
                      <a16:colId xmlns:a16="http://schemas.microsoft.com/office/drawing/2014/main" val="2288283506"/>
                    </a:ext>
                  </a:extLst>
                </a:gridCol>
                <a:gridCol w="998210">
                  <a:extLst>
                    <a:ext uri="{9D8B030D-6E8A-4147-A177-3AD203B41FA5}">
                      <a16:colId xmlns:a16="http://schemas.microsoft.com/office/drawing/2014/main" val="1739583998"/>
                    </a:ext>
                  </a:extLst>
                </a:gridCol>
                <a:gridCol w="1163601">
                  <a:extLst>
                    <a:ext uri="{9D8B030D-6E8A-4147-A177-3AD203B41FA5}">
                      <a16:colId xmlns:a16="http://schemas.microsoft.com/office/drawing/2014/main" val="471532240"/>
                    </a:ext>
                  </a:extLst>
                </a:gridCol>
                <a:gridCol w="1496729">
                  <a:extLst>
                    <a:ext uri="{9D8B030D-6E8A-4147-A177-3AD203B41FA5}">
                      <a16:colId xmlns:a16="http://schemas.microsoft.com/office/drawing/2014/main" val="804409014"/>
                    </a:ext>
                  </a:extLst>
                </a:gridCol>
                <a:gridCol w="1368870">
                  <a:extLst>
                    <a:ext uri="{9D8B030D-6E8A-4147-A177-3AD203B41FA5}">
                      <a16:colId xmlns:a16="http://schemas.microsoft.com/office/drawing/2014/main" val="2914589068"/>
                    </a:ext>
                  </a:extLst>
                </a:gridCol>
              </a:tblGrid>
              <a:tr h="435426">
                <a:tc>
                  <a:txBody>
                    <a:bodyPr/>
                    <a:lstStyle/>
                    <a:p>
                      <a:pPr algn="ctr">
                        <a:lnSpc>
                          <a:spcPct val="115000"/>
                        </a:lnSpc>
                      </a:pPr>
                      <a:r>
                        <a:rPr lang="pl-PL" sz="1200" b="1" dirty="0">
                          <a:effectLst/>
                        </a:rPr>
                        <a:t>24</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Obsługiwanie wytłaczarek (ekstruderów) w procesie ciągłej produkcji chemicznej (z tworzyw sztucznych).</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5 600,00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377790"/>
                  </a:ext>
                </a:extLst>
              </a:tr>
              <a:tr h="324527">
                <a:tc>
                  <a:txBody>
                    <a:bodyPr/>
                    <a:lstStyle/>
                    <a:p>
                      <a:pPr algn="ctr">
                        <a:lnSpc>
                          <a:spcPct val="115000"/>
                        </a:lnSpc>
                      </a:pPr>
                      <a:r>
                        <a:rPr lang="pl-PL" sz="1200" b="1" dirty="0">
                          <a:effectLst/>
                        </a:rPr>
                        <a:t>25</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Opracowywanie technologii wytwarzania wyrobów z tworzyw sztucznych - wytłaczanie.</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4 500,00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3 600,00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001232"/>
                  </a:ext>
                </a:extLst>
              </a:tr>
              <a:tr h="435426">
                <a:tc>
                  <a:txBody>
                    <a:bodyPr/>
                    <a:lstStyle/>
                    <a:p>
                      <a:pPr algn="ctr">
                        <a:lnSpc>
                          <a:spcPct val="115000"/>
                        </a:lnSpc>
                      </a:pPr>
                      <a:r>
                        <a:rPr lang="pl-PL" sz="1200" b="1">
                          <a:effectLst/>
                        </a:rPr>
                        <a:t>26</a:t>
                      </a:r>
                      <a:endParaRPr lang="pl-PL" sz="1200" b="1">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Prowadzenie procesów chemicznych w branży produkcji opakowań (z papieru i tworzyw sztucznych).</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112,00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025020"/>
                  </a:ext>
                </a:extLst>
              </a:tr>
              <a:tr h="324527">
                <a:tc>
                  <a:txBody>
                    <a:bodyPr/>
                    <a:lstStyle/>
                    <a:p>
                      <a:pPr algn="ctr">
                        <a:lnSpc>
                          <a:spcPct val="115000"/>
                        </a:lnSpc>
                      </a:pPr>
                      <a:r>
                        <a:rPr lang="pl-PL" sz="1200" b="1" dirty="0">
                          <a:effectLst/>
                        </a:rPr>
                        <a:t>27</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Sporządzanie analizy wymogów prawnych dla nowych produktów chemicznych.</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112,00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436636"/>
                  </a:ext>
                </a:extLst>
              </a:tr>
              <a:tr h="435426">
                <a:tc>
                  <a:txBody>
                    <a:bodyPr/>
                    <a:lstStyle/>
                    <a:p>
                      <a:pPr algn="ctr">
                        <a:lnSpc>
                          <a:spcPct val="115000"/>
                        </a:lnSpc>
                      </a:pPr>
                      <a:r>
                        <a:rPr lang="pl-PL" sz="1200" b="1" dirty="0">
                          <a:effectLst/>
                        </a:rPr>
                        <a:t>28</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Aplikacja i zastosowanie żywicznych materiałów posadzkowych (przemysłowych i sportowych).</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43176"/>
                  </a:ext>
                </a:extLst>
              </a:tr>
              <a:tr h="324527">
                <a:tc>
                  <a:txBody>
                    <a:bodyPr/>
                    <a:lstStyle/>
                    <a:p>
                      <a:pPr algn="ctr">
                        <a:lnSpc>
                          <a:spcPct val="115000"/>
                        </a:lnSpc>
                      </a:pPr>
                      <a:r>
                        <a:rPr lang="pl-PL" sz="1200" b="1">
                          <a:effectLst/>
                        </a:rPr>
                        <a:t>29</a:t>
                      </a:r>
                      <a:endParaRPr lang="pl-PL" sz="1200" b="1">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Aplikacja materiałów żywicznych stosowanych w szkutnictwie.</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0608219"/>
                  </a:ext>
                </a:extLst>
              </a:tr>
              <a:tr h="546325">
                <a:tc>
                  <a:txBody>
                    <a:bodyPr/>
                    <a:lstStyle/>
                    <a:p>
                      <a:pPr algn="ctr">
                        <a:lnSpc>
                          <a:spcPct val="115000"/>
                        </a:lnSpc>
                      </a:pPr>
                      <a:r>
                        <a:rPr lang="pl-PL" sz="1200" b="1" dirty="0">
                          <a:effectLst/>
                        </a:rPr>
                        <a:t>30</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Projektowanie produktów w przemyśle kosmetycznym z uwzględnieniem optymalizacji w zakresie wymogów związanych z ochroną środowiska.</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80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70,00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753516"/>
                  </a:ext>
                </a:extLst>
              </a:tr>
              <a:tr h="546325">
                <a:tc>
                  <a:txBody>
                    <a:bodyPr/>
                    <a:lstStyle/>
                    <a:p>
                      <a:pPr algn="ctr">
                        <a:lnSpc>
                          <a:spcPct val="115000"/>
                        </a:lnSpc>
                      </a:pPr>
                      <a:r>
                        <a:rPr lang="pl-PL" sz="1200" b="1" dirty="0">
                          <a:effectLst/>
                        </a:rPr>
                        <a:t>31</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Projektowanie systemów monitorowania przebiegu procesów produkcji farmaceutycznej i biotechnologicznej.</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3436368"/>
                  </a:ext>
                </a:extLst>
              </a:tr>
              <a:tr h="435426">
                <a:tc>
                  <a:txBody>
                    <a:bodyPr/>
                    <a:lstStyle/>
                    <a:p>
                      <a:pPr algn="ctr">
                        <a:lnSpc>
                          <a:spcPct val="115000"/>
                        </a:lnSpc>
                      </a:pPr>
                      <a:r>
                        <a:rPr lang="pl-PL" sz="1200" b="1" dirty="0">
                          <a:effectLst/>
                        </a:rPr>
                        <a:t>32</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Projektowanie, transferowanie i optymalizowanie procesów wytwarzania w oparciu o podejście Quality by Design.</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409746"/>
                  </a:ext>
                </a:extLst>
              </a:tr>
              <a:tr h="546325">
                <a:tc>
                  <a:txBody>
                    <a:bodyPr/>
                    <a:lstStyle/>
                    <a:p>
                      <a:pPr algn="ctr">
                        <a:lnSpc>
                          <a:spcPct val="115000"/>
                        </a:lnSpc>
                      </a:pPr>
                      <a:r>
                        <a:rPr lang="pl-PL" sz="1200" b="1" dirty="0">
                          <a:effectLst/>
                        </a:rPr>
                        <a:t>33</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Planowanie i organizowanie procesów pakowania w przemyśle farmaceutycznym, w oparciu o zautomatyzowane linie produkcyjne.</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525018"/>
                  </a:ext>
                </a:extLst>
              </a:tr>
              <a:tr h="657224">
                <a:tc>
                  <a:txBody>
                    <a:bodyPr/>
                    <a:lstStyle/>
                    <a:p>
                      <a:pPr algn="ctr">
                        <a:lnSpc>
                          <a:spcPct val="115000"/>
                        </a:lnSpc>
                      </a:pPr>
                      <a:r>
                        <a:rPr lang="pl-PL" sz="1200" b="1" dirty="0">
                          <a:effectLst/>
                        </a:rPr>
                        <a:t>34</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Zarządzanie produkcją i optymalizowanie procesów farmaceutycznych, z uwzględnieniem kosztów wytwarzania, w oparciu o narzędzia LEAN/OPEX.</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93,33</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135281"/>
                  </a:ext>
                </a:extLst>
              </a:tr>
              <a:tr h="324527">
                <a:tc>
                  <a:txBody>
                    <a:bodyPr/>
                    <a:lstStyle/>
                    <a:p>
                      <a:pPr algn="ctr">
                        <a:lnSpc>
                          <a:spcPct val="115000"/>
                        </a:lnSpc>
                      </a:pPr>
                      <a:r>
                        <a:rPr lang="pl-PL" sz="1200" b="1" dirty="0">
                          <a:effectLst/>
                        </a:rPr>
                        <a:t>35</a:t>
                      </a:r>
                      <a:endParaRPr lang="pl-PL" sz="1200" b="1"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Zarządzanie projektami wielobranżowymi w oparciu o podejście Cyklu Życia Projektu.</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5 600,00</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93,33</a:t>
                      </a:r>
                      <a:endParaRPr lang="pl-PL" sz="1200" b="0" dirty="0">
                        <a:effectLst/>
                        <a:latin typeface="Arial Unicode MS"/>
                        <a:cs typeface="Times New Roman" panose="02020603050405020304" pitchFamily="18" charset="0"/>
                      </a:endParaRPr>
                    </a:p>
                  </a:txBody>
                  <a:tcPr marL="23758" marR="23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136278"/>
                  </a:ext>
                </a:extLst>
              </a:tr>
            </a:tbl>
          </a:graphicData>
        </a:graphic>
      </p:graphicFrame>
    </p:spTree>
    <p:extLst>
      <p:ext uri="{BB962C8B-B14F-4D97-AF65-F5344CB8AC3E}">
        <p14:creationId xmlns:p14="http://schemas.microsoft.com/office/powerpoint/2010/main" val="74342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770718" y="0"/>
            <a:ext cx="10924954" cy="1048385"/>
          </a:xfrm>
        </p:spPr>
        <p:txBody>
          <a:bodyPr anchor="ctr">
            <a:normAutofit/>
          </a:bodyPr>
          <a:lstStyle/>
          <a:p>
            <a:pPr algn="ctr"/>
            <a:r>
              <a:rPr lang="pl-PL" sz="2600" b="1" dirty="0">
                <a:solidFill>
                  <a:srgbClr val="00B050"/>
                </a:solidFill>
              </a:rPr>
              <a:t>WYKAZ MAKSYMALNEGO KOSZTU USŁUG ROZWOJOWYCH</a:t>
            </a:r>
            <a:endParaRPr lang="pl-PL" sz="2600" b="1" dirty="0"/>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863484" y="79659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3" name="Tabela 2">
            <a:extLst>
              <a:ext uri="{FF2B5EF4-FFF2-40B4-BE49-F238E27FC236}">
                <a16:creationId xmlns:a16="http://schemas.microsoft.com/office/drawing/2014/main" id="{E64DE108-BDD7-4967-B154-FC89D469261E}"/>
              </a:ext>
            </a:extLst>
          </p:cNvPr>
          <p:cNvGraphicFramePr>
            <a:graphicFrameLocks noGrp="1"/>
          </p:cNvGraphicFramePr>
          <p:nvPr>
            <p:extLst>
              <p:ext uri="{D42A27DB-BD31-4B8C-83A1-F6EECF244321}">
                <p14:modId xmlns:p14="http://schemas.microsoft.com/office/powerpoint/2010/main" val="2532168530"/>
              </p:ext>
            </p:extLst>
          </p:nvPr>
        </p:nvGraphicFramePr>
        <p:xfrm>
          <a:off x="496326" y="1197680"/>
          <a:ext cx="10924955" cy="5280589"/>
        </p:xfrm>
        <a:graphic>
          <a:graphicData uri="http://schemas.openxmlformats.org/drawingml/2006/table">
            <a:tbl>
              <a:tblPr firstRow="1" firstCol="1" bandRow="1">
                <a:tableStyleId>{E8B1032C-EA38-4F05-BA0D-38AFFFC7BED3}</a:tableStyleId>
              </a:tblPr>
              <a:tblGrid>
                <a:gridCol w="970240">
                  <a:extLst>
                    <a:ext uri="{9D8B030D-6E8A-4147-A177-3AD203B41FA5}">
                      <a16:colId xmlns:a16="http://schemas.microsoft.com/office/drawing/2014/main" val="3453273924"/>
                    </a:ext>
                  </a:extLst>
                </a:gridCol>
                <a:gridCol w="5039288">
                  <a:extLst>
                    <a:ext uri="{9D8B030D-6E8A-4147-A177-3AD203B41FA5}">
                      <a16:colId xmlns:a16="http://schemas.microsoft.com/office/drawing/2014/main" val="1032821030"/>
                    </a:ext>
                  </a:extLst>
                </a:gridCol>
                <a:gridCol w="975974">
                  <a:extLst>
                    <a:ext uri="{9D8B030D-6E8A-4147-A177-3AD203B41FA5}">
                      <a16:colId xmlns:a16="http://schemas.microsoft.com/office/drawing/2014/main" val="2278501162"/>
                    </a:ext>
                  </a:extLst>
                </a:gridCol>
                <a:gridCol w="1137682">
                  <a:extLst>
                    <a:ext uri="{9D8B030D-6E8A-4147-A177-3AD203B41FA5}">
                      <a16:colId xmlns:a16="http://schemas.microsoft.com/office/drawing/2014/main" val="1105305800"/>
                    </a:ext>
                  </a:extLst>
                </a:gridCol>
                <a:gridCol w="1463389">
                  <a:extLst>
                    <a:ext uri="{9D8B030D-6E8A-4147-A177-3AD203B41FA5}">
                      <a16:colId xmlns:a16="http://schemas.microsoft.com/office/drawing/2014/main" val="1187487988"/>
                    </a:ext>
                  </a:extLst>
                </a:gridCol>
                <a:gridCol w="1338382">
                  <a:extLst>
                    <a:ext uri="{9D8B030D-6E8A-4147-A177-3AD203B41FA5}">
                      <a16:colId xmlns:a16="http://schemas.microsoft.com/office/drawing/2014/main" val="3701120162"/>
                    </a:ext>
                  </a:extLst>
                </a:gridCol>
              </a:tblGrid>
              <a:tr h="641347">
                <a:tc>
                  <a:txBody>
                    <a:bodyPr/>
                    <a:lstStyle/>
                    <a:p>
                      <a:pPr algn="ctr">
                        <a:lnSpc>
                          <a:spcPct val="115000"/>
                        </a:lnSpc>
                      </a:pPr>
                      <a:r>
                        <a:rPr lang="pl-PL" sz="1200" b="1" dirty="0">
                          <a:effectLst/>
                        </a:rPr>
                        <a:t>36</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Nadzorowanie procesu produkcji paliw alternatywnych i dostosowanie produktu do potrzeb klienta.</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5 600,00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112,00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63865"/>
                  </a:ext>
                </a:extLst>
              </a:tr>
              <a:tr h="511168">
                <a:tc>
                  <a:txBody>
                    <a:bodyPr/>
                    <a:lstStyle/>
                    <a:p>
                      <a:pPr algn="ctr">
                        <a:lnSpc>
                          <a:spcPct val="115000"/>
                        </a:lnSpc>
                      </a:pPr>
                      <a:r>
                        <a:rPr lang="pl-PL" sz="1200" b="1">
                          <a:effectLst/>
                        </a:rPr>
                        <a:t>37</a:t>
                      </a:r>
                      <a:endParaRPr lang="pl-PL" sz="1200" b="1">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Realizowanie procesu mielenia surowców do produkcji nawozów w młynach bębnowych.</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5 600,00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329167"/>
                  </a:ext>
                </a:extLst>
              </a:tr>
              <a:tr h="380988">
                <a:tc>
                  <a:txBody>
                    <a:bodyPr/>
                    <a:lstStyle/>
                    <a:p>
                      <a:pPr algn="ctr">
                        <a:lnSpc>
                          <a:spcPct val="115000"/>
                        </a:lnSpc>
                      </a:pPr>
                      <a:r>
                        <a:rPr lang="pl-PL" sz="1200" b="1" dirty="0">
                          <a:effectLst/>
                        </a:rPr>
                        <a:t>38</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Realizowanie procesu produkcji półproduktów do produkcji nawozów sztucznych.</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5 600,00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4 480,00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396659"/>
                  </a:ext>
                </a:extLst>
              </a:tr>
              <a:tr h="641347">
                <a:tc>
                  <a:txBody>
                    <a:bodyPr/>
                    <a:lstStyle/>
                    <a:p>
                      <a:pPr algn="ctr">
                        <a:lnSpc>
                          <a:spcPct val="115000"/>
                        </a:lnSpc>
                      </a:pPr>
                      <a:r>
                        <a:rPr lang="pl-PL" sz="1200" b="1" dirty="0">
                          <a:effectLst/>
                        </a:rPr>
                        <a:t>39</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Realizowanie procesu granulacji nawozów mineralnych z wykorzystaniem otrzymanych półproduktów i dostarczonych surowców.</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4 800,00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3 840,00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120,00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6325644"/>
                  </a:ext>
                </a:extLst>
              </a:tr>
              <a:tr h="641347">
                <a:tc>
                  <a:txBody>
                    <a:bodyPr/>
                    <a:lstStyle/>
                    <a:p>
                      <a:pPr algn="ctr">
                        <a:lnSpc>
                          <a:spcPct val="115000"/>
                        </a:lnSpc>
                      </a:pPr>
                      <a:r>
                        <a:rPr lang="pl-PL" sz="1200" b="1" dirty="0">
                          <a:effectLst/>
                        </a:rPr>
                        <a:t>40</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Analizowanie procesów produkcji nawozów w aspekcie zapewnienia bezpieczeństwa i higieny produkcji oraz zasad ergonomii.</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35</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4 200,00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3 360,00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120,00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020920"/>
                  </a:ext>
                </a:extLst>
              </a:tr>
              <a:tr h="380988">
                <a:tc>
                  <a:txBody>
                    <a:bodyPr/>
                    <a:lstStyle/>
                    <a:p>
                      <a:pPr algn="ctr">
                        <a:lnSpc>
                          <a:spcPct val="115000"/>
                        </a:lnSpc>
                      </a:pPr>
                      <a:r>
                        <a:rPr lang="pl-PL" sz="1200" b="1">
                          <a:effectLst/>
                        </a:rPr>
                        <a:t>41</a:t>
                      </a:r>
                      <a:endParaRPr lang="pl-PL" sz="1200" b="1">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Analizowanie procesów produkcji nawozów w zakresie bezpieczeństwa procesowego.</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344066"/>
                  </a:ext>
                </a:extLst>
              </a:tr>
              <a:tr h="511168">
                <a:tc>
                  <a:txBody>
                    <a:bodyPr/>
                    <a:lstStyle/>
                    <a:p>
                      <a:pPr algn="ctr">
                        <a:lnSpc>
                          <a:spcPct val="115000"/>
                        </a:lnSpc>
                      </a:pPr>
                      <a:r>
                        <a:rPr lang="pl-PL" sz="1200" b="1" dirty="0">
                          <a:effectLst/>
                        </a:rPr>
                        <a:t>42</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Obsługiwanie urządzeń i aparatury instalacji chemicznych do prowadzenia procesów produkcji nawozów.</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60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93,33</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989077"/>
                  </a:ext>
                </a:extLst>
              </a:tr>
              <a:tr h="380988">
                <a:tc>
                  <a:txBody>
                    <a:bodyPr/>
                    <a:lstStyle/>
                    <a:p>
                      <a:pPr algn="ctr">
                        <a:lnSpc>
                          <a:spcPct val="115000"/>
                        </a:lnSpc>
                      </a:pPr>
                      <a:r>
                        <a:rPr lang="pl-PL" sz="1200" b="1" dirty="0">
                          <a:effectLst/>
                        </a:rPr>
                        <a:t>43</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Obsługiwanie urządzeń pakujących w produkcji nawozów.</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5 600,00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4 480,00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112,00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2752081"/>
                  </a:ext>
                </a:extLst>
              </a:tr>
              <a:tr h="380988">
                <a:tc>
                  <a:txBody>
                    <a:bodyPr/>
                    <a:lstStyle/>
                    <a:p>
                      <a:pPr algn="ctr">
                        <a:lnSpc>
                          <a:spcPct val="115000"/>
                        </a:lnSpc>
                      </a:pPr>
                      <a:r>
                        <a:rPr lang="pl-PL" sz="1200" b="1" dirty="0">
                          <a:effectLst/>
                        </a:rPr>
                        <a:t>44</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dirty="0">
                          <a:effectLst/>
                        </a:rPr>
                        <a:t>Przygotowanie procesu uzyskania certyfikatu środka ochrony roślin.</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40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4 800,00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3 840,00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120,00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429762"/>
                  </a:ext>
                </a:extLst>
              </a:tr>
              <a:tr h="380988">
                <a:tc>
                  <a:txBody>
                    <a:bodyPr/>
                    <a:lstStyle/>
                    <a:p>
                      <a:pPr algn="ctr">
                        <a:lnSpc>
                          <a:spcPct val="115000"/>
                        </a:lnSpc>
                      </a:pPr>
                      <a:r>
                        <a:rPr lang="pl-PL" sz="1200" b="1" dirty="0">
                          <a:effectLst/>
                        </a:rPr>
                        <a:t>45</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Przygotowanie procesu uzyskania certyfikatu produktu biobójczego.</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4 800,00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3 840,00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120,00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856716"/>
                  </a:ext>
                </a:extLst>
              </a:tr>
              <a:tr h="380988">
                <a:tc>
                  <a:txBody>
                    <a:bodyPr/>
                    <a:lstStyle/>
                    <a:p>
                      <a:pPr algn="ctr">
                        <a:lnSpc>
                          <a:spcPct val="115000"/>
                        </a:lnSpc>
                      </a:pPr>
                      <a:r>
                        <a:rPr lang="pl-PL" sz="1200" b="1" dirty="0">
                          <a:effectLst/>
                        </a:rPr>
                        <a:t>46</a:t>
                      </a:r>
                      <a:endParaRPr lang="pl-PL" sz="1200" b="1"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200" b="0">
                          <a:effectLst/>
                        </a:rPr>
                        <a:t>Przygotowanie procesu uzyskania certyfikatu produktu chemicznego.</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a:effectLst/>
                        </a:rPr>
                        <a:t>4 800,00</a:t>
                      </a:r>
                      <a:endParaRPr lang="pl-PL" sz="1200" b="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3 840,00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200" b="0" dirty="0">
                          <a:effectLst/>
                        </a:rPr>
                        <a:t>120,00</a:t>
                      </a:r>
                      <a:endParaRPr lang="pl-PL" sz="1200" b="0" dirty="0">
                        <a:effectLst/>
                        <a:latin typeface="Arial Unicode MS"/>
                        <a:cs typeface="Times New Roman" panose="02020603050405020304" pitchFamily="18" charset="0"/>
                      </a:endParaRPr>
                    </a:p>
                  </a:txBody>
                  <a:tcPr marL="31067" marR="3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429480"/>
                  </a:ext>
                </a:extLst>
              </a:tr>
            </a:tbl>
          </a:graphicData>
        </a:graphic>
      </p:graphicFrame>
    </p:spTree>
    <p:extLst>
      <p:ext uri="{BB962C8B-B14F-4D97-AF65-F5344CB8AC3E}">
        <p14:creationId xmlns:p14="http://schemas.microsoft.com/office/powerpoint/2010/main" val="290890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9C52CEAB-42E8-4732-8EDC-728AD2890323}"/>
              </a:ext>
            </a:extLst>
          </p:cNvPr>
          <p:cNvSpPr>
            <a:spLocks noGrp="1"/>
          </p:cNvSpPr>
          <p:nvPr>
            <p:ph type="subTitle" idx="1"/>
          </p:nvPr>
        </p:nvSpPr>
        <p:spPr>
          <a:xfrm>
            <a:off x="940904" y="4115535"/>
            <a:ext cx="10721009" cy="1165275"/>
          </a:xfrm>
        </p:spPr>
        <p:txBody>
          <a:bodyPr>
            <a:normAutofit fontScale="92500" lnSpcReduction="10000"/>
          </a:bodyPr>
          <a:lstStyle/>
          <a:p>
            <a:pPr>
              <a:spcBef>
                <a:spcPts val="600"/>
              </a:spcBef>
            </a:pPr>
            <a:r>
              <a:rPr lang="pl-PL" sz="2200" dirty="0"/>
              <a:t>Okres realizacji projektu: </a:t>
            </a:r>
            <a:r>
              <a:rPr lang="pl-PL" sz="2200" b="1" dirty="0"/>
              <a:t>01.09.2021 – 30.11.2023</a:t>
            </a:r>
          </a:p>
          <a:p>
            <a:pPr>
              <a:spcBef>
                <a:spcPts val="600"/>
              </a:spcBef>
            </a:pPr>
            <a:r>
              <a:rPr lang="pl-PL" sz="2200" dirty="0"/>
              <a:t>Obszar realizacji projektu: cała Polska</a:t>
            </a:r>
          </a:p>
          <a:p>
            <a:pPr>
              <a:spcBef>
                <a:spcPts val="600"/>
              </a:spcBef>
            </a:pPr>
            <a:r>
              <a:rPr lang="pl-PL" sz="2200" b="1" dirty="0"/>
              <a:t>Wartość projektu: 5 224 976,81zł , dofinasowanie: 4 388 336,81zł </a:t>
            </a:r>
          </a:p>
          <a:p>
            <a:endParaRPr lang="pl-PL" sz="1200" dirty="0"/>
          </a:p>
        </p:txBody>
      </p:sp>
      <p:sp>
        <p:nvSpPr>
          <p:cNvPr id="7" name="pole tekstowe 6">
            <a:extLst>
              <a:ext uri="{FF2B5EF4-FFF2-40B4-BE49-F238E27FC236}">
                <a16:creationId xmlns:a16="http://schemas.microsoft.com/office/drawing/2014/main" id="{401DCED0-7F2F-49C0-B474-1F3F4792E8A4}"/>
              </a:ext>
            </a:extLst>
          </p:cNvPr>
          <p:cNvSpPr txBox="1"/>
          <p:nvPr/>
        </p:nvSpPr>
        <p:spPr>
          <a:xfrm>
            <a:off x="0" y="5740537"/>
            <a:ext cx="12019722" cy="784830"/>
          </a:xfrm>
          <a:prstGeom prst="rect">
            <a:avLst/>
          </a:prstGeom>
          <a:noFill/>
        </p:spPr>
        <p:txBody>
          <a:bodyPr wrap="square" rtlCol="0">
            <a:spAutoFit/>
          </a:bodyPr>
          <a:lstStyle/>
          <a:p>
            <a:pPr algn="ctr"/>
            <a:r>
              <a:rPr lang="pl-PL" sz="1500" dirty="0"/>
              <a:t>Numer i nazwa Osi priorytetowej: II. Efektywne polityki publiczne dla rynku pracy, gospodarki i edukacji.</a:t>
            </a:r>
          </a:p>
          <a:p>
            <a:pPr algn="ctr"/>
            <a:r>
              <a:rPr lang="pl-PL" sz="1500" dirty="0"/>
              <a:t>Numer i nazwa Działania: 2.21 Poprawa zarządzania, rozwój kapitału ludzkiego oraz wsparcie procesów innowacyjnych </a:t>
            </a:r>
          </a:p>
          <a:p>
            <a:pPr algn="ctr"/>
            <a:r>
              <a:rPr lang="pl-PL" sz="1500" dirty="0"/>
              <a:t>w przedsiębiorstwach.</a:t>
            </a:r>
          </a:p>
        </p:txBody>
      </p:sp>
      <p:sp>
        <p:nvSpPr>
          <p:cNvPr id="5" name="pole tekstowe 4">
            <a:extLst>
              <a:ext uri="{FF2B5EF4-FFF2-40B4-BE49-F238E27FC236}">
                <a16:creationId xmlns:a16="http://schemas.microsoft.com/office/drawing/2014/main" id="{B60F6726-78A8-499A-AE01-FB5489954531}"/>
              </a:ext>
            </a:extLst>
          </p:cNvPr>
          <p:cNvSpPr txBox="1"/>
          <p:nvPr/>
        </p:nvSpPr>
        <p:spPr>
          <a:xfrm>
            <a:off x="927652" y="2595695"/>
            <a:ext cx="10124662" cy="1599605"/>
          </a:xfrm>
          <a:prstGeom prst="rect">
            <a:avLst/>
          </a:prstGeom>
          <a:noFill/>
        </p:spPr>
        <p:txBody>
          <a:bodyPr wrap="square" rtlCol="0">
            <a:spAutoFit/>
          </a:bodyPr>
          <a:lstStyle/>
          <a:p>
            <a:pPr>
              <a:lnSpc>
                <a:spcPct val="150000"/>
              </a:lnSpc>
            </a:pPr>
            <a:r>
              <a:rPr lang="pl-PL" sz="2200" b="1" dirty="0"/>
              <a:t>PARTNER PROJEKTU </a:t>
            </a:r>
          </a:p>
          <a:p>
            <a:pPr marL="342900" indent="-342900">
              <a:lnSpc>
                <a:spcPct val="150000"/>
              </a:lnSpc>
              <a:buClr>
                <a:srgbClr val="00B050"/>
              </a:buClr>
              <a:buFont typeface="Wingdings" panose="05000000000000000000" pitchFamily="2" charset="2"/>
              <a:buChar char="Ø"/>
            </a:pPr>
            <a:r>
              <a:rPr lang="pl-PL" sz="2000" dirty="0"/>
              <a:t>HRP GRANTS Sp. z o.o.</a:t>
            </a:r>
          </a:p>
          <a:p>
            <a:pPr algn="ctr">
              <a:lnSpc>
                <a:spcPct val="150000"/>
              </a:lnSpc>
            </a:pPr>
            <a:endParaRPr lang="pl-PL" sz="2400" dirty="0"/>
          </a:p>
        </p:txBody>
      </p:sp>
      <p:cxnSp>
        <p:nvCxnSpPr>
          <p:cNvPr id="10" name="Łącznik prosty 9">
            <a:extLst>
              <a:ext uri="{FF2B5EF4-FFF2-40B4-BE49-F238E27FC236}">
                <a16:creationId xmlns:a16="http://schemas.microsoft.com/office/drawing/2014/main" id="{299EA083-0C94-4659-8091-52C2D934AA7D}"/>
              </a:ext>
            </a:extLst>
          </p:cNvPr>
          <p:cNvCxnSpPr/>
          <p:nvPr/>
        </p:nvCxnSpPr>
        <p:spPr>
          <a:xfrm>
            <a:off x="927652" y="89320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63756876-C2C9-4762-8D8E-EF9052D98190}"/>
              </a:ext>
            </a:extLst>
          </p:cNvPr>
          <p:cNvSpPr txBox="1"/>
          <p:nvPr/>
        </p:nvSpPr>
        <p:spPr>
          <a:xfrm>
            <a:off x="1954695" y="245473"/>
            <a:ext cx="8282609" cy="630942"/>
          </a:xfrm>
          <a:prstGeom prst="rect">
            <a:avLst/>
          </a:prstGeom>
          <a:noFill/>
        </p:spPr>
        <p:txBody>
          <a:bodyPr wrap="square">
            <a:spAutoFit/>
          </a:bodyPr>
          <a:lstStyle/>
          <a:p>
            <a:pPr algn="ctr"/>
            <a:r>
              <a:rPr lang="pl-PL" sz="3500" b="1" dirty="0">
                <a:solidFill>
                  <a:srgbClr val="00B050"/>
                </a:solidFill>
                <a:latin typeface="+mj-lt"/>
              </a:rPr>
              <a:t>LIDER I PARTNER</a:t>
            </a:r>
          </a:p>
        </p:txBody>
      </p:sp>
      <p:sp>
        <p:nvSpPr>
          <p:cNvPr id="19" name="pole tekstowe 18">
            <a:extLst>
              <a:ext uri="{FF2B5EF4-FFF2-40B4-BE49-F238E27FC236}">
                <a16:creationId xmlns:a16="http://schemas.microsoft.com/office/drawing/2014/main" id="{46EC52DE-6374-498E-BB08-90586FDFDC09}"/>
              </a:ext>
            </a:extLst>
          </p:cNvPr>
          <p:cNvSpPr txBox="1"/>
          <p:nvPr/>
        </p:nvSpPr>
        <p:spPr>
          <a:xfrm>
            <a:off x="927652" y="1305594"/>
            <a:ext cx="10880035" cy="1009828"/>
          </a:xfrm>
          <a:prstGeom prst="rect">
            <a:avLst/>
          </a:prstGeom>
          <a:noFill/>
        </p:spPr>
        <p:txBody>
          <a:bodyPr wrap="square" rtlCol="0">
            <a:spAutoFit/>
          </a:bodyPr>
          <a:lstStyle/>
          <a:p>
            <a:pPr>
              <a:lnSpc>
                <a:spcPct val="150000"/>
              </a:lnSpc>
            </a:pPr>
            <a:r>
              <a:rPr lang="pl-PL" sz="2200" b="1" dirty="0"/>
              <a:t>LIDER PROJEKTU</a:t>
            </a:r>
          </a:p>
          <a:p>
            <a:pPr marL="285750" indent="-285750">
              <a:lnSpc>
                <a:spcPct val="150000"/>
              </a:lnSpc>
              <a:buClr>
                <a:srgbClr val="00B050"/>
              </a:buClr>
              <a:buFont typeface="Wingdings" panose="05000000000000000000" pitchFamily="2" charset="2"/>
              <a:buChar char="Ø"/>
            </a:pPr>
            <a:r>
              <a:rPr lang="pl-PL" sz="2000" dirty="0"/>
              <a:t>STOWARZYSZENIE ZACHODNIOPOMORSKI KLASTER CHEMICZNY "ZIELONA CHEMIA”</a:t>
            </a:r>
          </a:p>
        </p:txBody>
      </p:sp>
    </p:spTree>
    <p:extLst>
      <p:ext uri="{BB962C8B-B14F-4D97-AF65-F5344CB8AC3E}">
        <p14:creationId xmlns:p14="http://schemas.microsoft.com/office/powerpoint/2010/main" val="3529231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770718" y="242099"/>
            <a:ext cx="10336696" cy="1048385"/>
          </a:xfrm>
        </p:spPr>
        <p:txBody>
          <a:bodyPr anchor="ctr">
            <a:normAutofit/>
          </a:bodyPr>
          <a:lstStyle/>
          <a:p>
            <a:pPr algn="ctr"/>
            <a:r>
              <a:rPr lang="pl-PL" sz="2700" b="1" dirty="0">
                <a:solidFill>
                  <a:srgbClr val="00B050"/>
                </a:solidFill>
              </a:rPr>
              <a:t>WYKAZ MAKSYMALNEGO KOSZTU USŁUG ROZWOJOWYCH WSKAZANYCH W REKOMENDACJI</a:t>
            </a:r>
            <a:endParaRPr lang="pl-PL" sz="2700" b="1" dirty="0"/>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1156517"/>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9D47BA5B-6491-4711-A253-BF0719B5C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55" y="3849275"/>
            <a:ext cx="1977594" cy="1977594"/>
          </a:xfrm>
          <a:prstGeom prst="rect">
            <a:avLst/>
          </a:prstGeom>
        </p:spPr>
      </p:pic>
      <p:sp>
        <p:nvSpPr>
          <p:cNvPr id="7" name="pole tekstowe 6">
            <a:extLst>
              <a:ext uri="{FF2B5EF4-FFF2-40B4-BE49-F238E27FC236}">
                <a16:creationId xmlns:a16="http://schemas.microsoft.com/office/drawing/2014/main" id="{BA29E98E-386A-4608-998E-335161B66801}"/>
              </a:ext>
            </a:extLst>
          </p:cNvPr>
          <p:cNvSpPr txBox="1"/>
          <p:nvPr/>
        </p:nvSpPr>
        <p:spPr>
          <a:xfrm>
            <a:off x="503581" y="2204902"/>
            <a:ext cx="11489635" cy="384721"/>
          </a:xfrm>
          <a:prstGeom prst="rect">
            <a:avLst/>
          </a:prstGeom>
          <a:noFill/>
        </p:spPr>
        <p:txBody>
          <a:bodyPr wrap="square">
            <a:spAutoFit/>
          </a:bodyPr>
          <a:lstStyle/>
          <a:p>
            <a:pPr algn="ctr"/>
            <a:r>
              <a:rPr lang="pl-PL" sz="1900" b="1" dirty="0">
                <a:effectLst/>
                <a:ea typeface="Calibri" panose="020F0502020204030204" pitchFamily="34" charset="0"/>
              </a:rPr>
              <a:t>Wszystkie usługi muszą się zakończyć najpóźniej w ciągu 3 miesięcy od podpisania Umowy</a:t>
            </a:r>
            <a:r>
              <a:rPr lang="pl-PL" sz="1900" b="1" dirty="0">
                <a:solidFill>
                  <a:srgbClr val="000000"/>
                </a:solidFill>
                <a:effectLst/>
                <a:ea typeface="Calibri" panose="020F0502020204030204" pitchFamily="34" charset="0"/>
              </a:rPr>
              <a:t>. </a:t>
            </a:r>
            <a:endParaRPr lang="pl-PL" sz="1900" b="1" dirty="0"/>
          </a:p>
        </p:txBody>
      </p:sp>
    </p:spTree>
    <p:extLst>
      <p:ext uri="{BB962C8B-B14F-4D97-AF65-F5344CB8AC3E}">
        <p14:creationId xmlns:p14="http://schemas.microsoft.com/office/powerpoint/2010/main" val="2339898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A3275B6-0334-4BD3-B789-025F4E9D041B}"/>
              </a:ext>
            </a:extLst>
          </p:cNvPr>
          <p:cNvSpPr txBox="1">
            <a:spLocks/>
          </p:cNvSpPr>
          <p:nvPr/>
        </p:nvSpPr>
        <p:spPr>
          <a:xfrm>
            <a:off x="828260" y="128159"/>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latin typeface="+mn-lt"/>
              </a:rPr>
              <a:t>REKRUTACJA</a:t>
            </a:r>
          </a:p>
        </p:txBody>
      </p:sp>
      <p:cxnSp>
        <p:nvCxnSpPr>
          <p:cNvPr id="8" name="Łącznik prosty 7">
            <a:extLst>
              <a:ext uri="{FF2B5EF4-FFF2-40B4-BE49-F238E27FC236}">
                <a16:creationId xmlns:a16="http://schemas.microsoft.com/office/drawing/2014/main" id="{7E8970E8-4132-4CFE-944C-DFECB2013781}"/>
              </a:ext>
            </a:extLst>
          </p:cNvPr>
          <p:cNvCxnSpPr/>
          <p:nvPr/>
        </p:nvCxnSpPr>
        <p:spPr>
          <a:xfrm>
            <a:off x="927650" y="874643"/>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7C50DA7C-A2E4-436D-9F45-EB5614FCCF9D}"/>
              </a:ext>
            </a:extLst>
          </p:cNvPr>
          <p:cNvSpPr txBox="1"/>
          <p:nvPr/>
        </p:nvSpPr>
        <p:spPr>
          <a:xfrm>
            <a:off x="927651" y="1817040"/>
            <a:ext cx="10336695" cy="3477875"/>
          </a:xfrm>
          <a:prstGeom prst="rect">
            <a:avLst/>
          </a:prstGeom>
          <a:noFill/>
        </p:spPr>
        <p:txBody>
          <a:bodyPr wrap="square">
            <a:spAutoFit/>
          </a:bodyPr>
          <a:lstStyle/>
          <a:p>
            <a:pPr marL="265113" indent="-265113" algn="just">
              <a:lnSpc>
                <a:spcPct val="100000"/>
              </a:lnSpc>
              <a:buClr>
                <a:srgbClr val="00B050"/>
              </a:buClr>
              <a:buFont typeface="Wingdings" panose="05000000000000000000" pitchFamily="2" charset="2"/>
              <a:buChar char="Ø"/>
            </a:pPr>
            <a:r>
              <a:rPr lang="pl-PL" sz="2000" dirty="0"/>
              <a:t>rekrutacja ma charakter otwarty i  prowadzona jest w ramach kolejnych naborów dedykowanych do VIII 2023r</a:t>
            </a:r>
            <a:r>
              <a:rPr lang="pl-PL" sz="2000" u="sng" dirty="0"/>
              <a:t>.,</a:t>
            </a:r>
          </a:p>
          <a:p>
            <a:pPr algn="just">
              <a:lnSpc>
                <a:spcPct val="100000"/>
              </a:lnSpc>
              <a:buClr>
                <a:srgbClr val="00B050"/>
              </a:buClr>
            </a:pPr>
            <a:endParaRPr lang="pl-PL" sz="2000" dirty="0"/>
          </a:p>
          <a:p>
            <a:pPr marL="265113" indent="-265113" algn="just">
              <a:lnSpc>
                <a:spcPct val="100000"/>
              </a:lnSpc>
              <a:buClr>
                <a:srgbClr val="00B050"/>
              </a:buClr>
              <a:buFont typeface="Wingdings" panose="05000000000000000000" pitchFamily="2" charset="2"/>
              <a:buChar char="Ø"/>
            </a:pPr>
            <a:r>
              <a:rPr lang="pl-PL" sz="2000" dirty="0"/>
              <a:t>dany nabór będzie prowadzony aż do wyczerpania określonej kwoty alokacji przewidzianej w ramach naboru,</a:t>
            </a:r>
          </a:p>
          <a:p>
            <a:pPr algn="just">
              <a:lnSpc>
                <a:spcPct val="100000"/>
              </a:lnSpc>
              <a:buClr>
                <a:srgbClr val="00B050"/>
              </a:buClr>
            </a:pPr>
            <a:endParaRPr lang="pl-PL" sz="2000" dirty="0"/>
          </a:p>
          <a:p>
            <a:pPr marL="265113" indent="-265113" algn="just">
              <a:lnSpc>
                <a:spcPct val="100000"/>
              </a:lnSpc>
              <a:buClr>
                <a:srgbClr val="00B050"/>
              </a:buClr>
              <a:buFont typeface="Wingdings" panose="05000000000000000000" pitchFamily="2" charset="2"/>
              <a:buChar char="Ø"/>
            </a:pPr>
            <a:r>
              <a:rPr lang="pl-PL" sz="2000" dirty="0"/>
              <a:t>nabory będą prowadzone również po wykorzystaniu alokacji, w ramach puli rezerwowej,</a:t>
            </a:r>
          </a:p>
          <a:p>
            <a:pPr algn="just">
              <a:lnSpc>
                <a:spcPct val="100000"/>
              </a:lnSpc>
              <a:buClr>
                <a:srgbClr val="00B050"/>
              </a:buClr>
            </a:pPr>
            <a:endParaRPr lang="pl-PL" sz="2000" dirty="0"/>
          </a:p>
          <a:p>
            <a:pPr marL="265113" indent="-265113" algn="just">
              <a:lnSpc>
                <a:spcPct val="100000"/>
              </a:lnSpc>
              <a:buClr>
                <a:srgbClr val="00B050"/>
              </a:buClr>
              <a:buFont typeface="Wingdings" panose="05000000000000000000" pitchFamily="2" charset="2"/>
              <a:buChar char="Ø"/>
            </a:pPr>
            <a:r>
              <a:rPr lang="pl-PL" sz="2000" dirty="0"/>
              <a:t>w przypadku niewykorzystania całości alokacji dla danego naboru uruchamiane będą nabory uzupełniające. </a:t>
            </a:r>
          </a:p>
        </p:txBody>
      </p:sp>
    </p:spTree>
    <p:extLst>
      <p:ext uri="{BB962C8B-B14F-4D97-AF65-F5344CB8AC3E}">
        <p14:creationId xmlns:p14="http://schemas.microsoft.com/office/powerpoint/2010/main" val="167288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828260" y="905720"/>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59236"/>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latin typeface="+mn-lt"/>
              </a:rPr>
              <a:t>OGŁOSZENIE NABORÓW</a:t>
            </a:r>
          </a:p>
        </p:txBody>
      </p:sp>
      <p:sp>
        <p:nvSpPr>
          <p:cNvPr id="7" name="Tytuł 1">
            <a:extLst>
              <a:ext uri="{FF2B5EF4-FFF2-40B4-BE49-F238E27FC236}">
                <a16:creationId xmlns:a16="http://schemas.microsoft.com/office/drawing/2014/main" id="{94462F0F-081B-44E1-BB59-D503490C9F29}"/>
              </a:ext>
            </a:extLst>
          </p:cNvPr>
          <p:cNvSpPr>
            <a:spLocks noGrp="1"/>
          </p:cNvSpPr>
          <p:nvPr>
            <p:ph type="ctrTitle"/>
          </p:nvPr>
        </p:nvSpPr>
        <p:spPr>
          <a:xfrm>
            <a:off x="828260" y="1532208"/>
            <a:ext cx="6207978" cy="4088296"/>
          </a:xfrm>
        </p:spPr>
        <p:txBody>
          <a:bodyPr anchor="ctr">
            <a:normAutofit/>
          </a:bodyPr>
          <a:lstStyle/>
          <a:p>
            <a:r>
              <a:rPr lang="pl-PL" sz="6000" dirty="0">
                <a:latin typeface="+mn-lt"/>
              </a:rPr>
              <a:t>NABORY DEYDKOWANE</a:t>
            </a:r>
            <a:br>
              <a:rPr lang="pl-PL" sz="6000" dirty="0">
                <a:latin typeface="+mn-lt"/>
              </a:rPr>
            </a:br>
            <a:r>
              <a:rPr lang="pl-PL" sz="1800" dirty="0">
                <a:solidFill>
                  <a:srgbClr val="000000"/>
                </a:solidFill>
                <a:effectLst/>
                <a:latin typeface="+mn-lt"/>
                <a:ea typeface="Calibri" panose="020F0502020204030204" pitchFamily="34" charset="0"/>
              </a:rPr>
              <a:t>Operator będzie w ramach Projektu ogłaszał  nabory skierowane do Przedsiębiorców określonej wielkości</a:t>
            </a:r>
            <a:endParaRPr lang="pl-PL" sz="6000" dirty="0">
              <a:latin typeface="+mn-lt"/>
            </a:endParaRPr>
          </a:p>
        </p:txBody>
      </p:sp>
      <p:sp>
        <p:nvSpPr>
          <p:cNvPr id="8" name="Podtytuł 2">
            <a:extLst>
              <a:ext uri="{FF2B5EF4-FFF2-40B4-BE49-F238E27FC236}">
                <a16:creationId xmlns:a16="http://schemas.microsoft.com/office/drawing/2014/main" id="{02FC080E-CF5F-43C4-8F81-DECE9112A156}"/>
              </a:ext>
            </a:extLst>
          </p:cNvPr>
          <p:cNvSpPr>
            <a:spLocks noGrp="1"/>
          </p:cNvSpPr>
          <p:nvPr>
            <p:ph type="subTitle" idx="1"/>
          </p:nvPr>
        </p:nvSpPr>
        <p:spPr>
          <a:xfrm>
            <a:off x="7520254" y="1532208"/>
            <a:ext cx="3485677" cy="4381500"/>
          </a:xfrm>
        </p:spPr>
        <p:txBody>
          <a:bodyPr anchor="ctr">
            <a:normAutofit/>
          </a:bodyPr>
          <a:lstStyle/>
          <a:p>
            <a:pPr marL="457200" indent="-457200">
              <a:buClr>
                <a:srgbClr val="00B050"/>
              </a:buClr>
              <a:buFont typeface="Wingdings" panose="05000000000000000000" pitchFamily="2" charset="2"/>
              <a:buChar char="Ø"/>
            </a:pPr>
            <a:r>
              <a:rPr lang="pl-PL" dirty="0"/>
              <a:t>mikro, małe, średnie Przedsiębiorstw</a:t>
            </a:r>
          </a:p>
          <a:p>
            <a:pPr marL="457200" indent="-457200">
              <a:buClr>
                <a:srgbClr val="00B050"/>
              </a:buClr>
              <a:buFont typeface="Wingdings" panose="05000000000000000000" pitchFamily="2" charset="2"/>
              <a:buChar char="Ø"/>
            </a:pPr>
            <a:endParaRPr lang="pl-PL" dirty="0"/>
          </a:p>
          <a:p>
            <a:pPr marL="457200" indent="-457200">
              <a:buClr>
                <a:srgbClr val="00B050"/>
              </a:buClr>
              <a:buFont typeface="Wingdings" panose="05000000000000000000" pitchFamily="2" charset="2"/>
              <a:buChar char="Ø"/>
            </a:pPr>
            <a:r>
              <a:rPr lang="pl-PL" dirty="0"/>
              <a:t>duże Przedsiębiorstwa</a:t>
            </a:r>
          </a:p>
        </p:txBody>
      </p:sp>
    </p:spTree>
    <p:extLst>
      <p:ext uri="{BB962C8B-B14F-4D97-AF65-F5344CB8AC3E}">
        <p14:creationId xmlns:p14="http://schemas.microsoft.com/office/powerpoint/2010/main" val="2667726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2" y="85808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02966"/>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CO ZROBIĆ ABY WZIĄĆ UDZIAŁ</a:t>
            </a:r>
          </a:p>
        </p:txBody>
      </p:sp>
      <p:sp>
        <p:nvSpPr>
          <p:cNvPr id="7" name="Tytuł 1">
            <a:extLst>
              <a:ext uri="{FF2B5EF4-FFF2-40B4-BE49-F238E27FC236}">
                <a16:creationId xmlns:a16="http://schemas.microsoft.com/office/drawing/2014/main" id="{0D58C2C4-A37A-4941-80D7-6C009D6B7F0E}"/>
              </a:ext>
            </a:extLst>
          </p:cNvPr>
          <p:cNvSpPr>
            <a:spLocks noGrp="1"/>
          </p:cNvSpPr>
          <p:nvPr>
            <p:ph type="ctrTitle"/>
          </p:nvPr>
        </p:nvSpPr>
        <p:spPr>
          <a:xfrm>
            <a:off x="927652" y="1500293"/>
            <a:ext cx="10336696" cy="960252"/>
          </a:xfrm>
        </p:spPr>
        <p:txBody>
          <a:bodyPr vert="horz" lIns="91440" tIns="45720" rIns="91440" bIns="45720" rtlCol="0" anchor="ctr">
            <a:noAutofit/>
          </a:bodyPr>
          <a:lstStyle/>
          <a:p>
            <a:pPr algn="ctr"/>
            <a:r>
              <a:rPr lang="pl-PL" sz="1900" dirty="0">
                <a:latin typeface="+mn-lt"/>
              </a:rPr>
              <a:t>Zgłoszenie do Projektu następuje poprzez </a:t>
            </a:r>
            <a:r>
              <a:rPr lang="pl-PL" sz="1900" b="1" dirty="0">
                <a:latin typeface="+mn-lt"/>
              </a:rPr>
              <a:t>wypełnienie przez Przedsiębiorcę Formularza rejestracyjnego</a:t>
            </a:r>
            <a:r>
              <a:rPr lang="pl-PL" sz="1900" dirty="0">
                <a:latin typeface="+mn-lt"/>
              </a:rPr>
              <a:t>, zamieszczonego na stronie internetowej Polskiej Agencji Rozwoju Przedsiębiorczości </a:t>
            </a:r>
            <a:r>
              <a:rPr lang="pl-PL" sz="1900" u="sng" dirty="0">
                <a:latin typeface="+mn-lt"/>
              </a:rPr>
              <a:t>https://www.parp.gov.pl/component/site/site/formularz-zgloszeniowy-kompetencje-dla-sektorow-2</a:t>
            </a:r>
            <a:br>
              <a:rPr lang="pl-PL" sz="1900" dirty="0">
                <a:latin typeface="+mn-lt"/>
              </a:rPr>
            </a:br>
            <a:endParaRPr lang="pl-PL" sz="1900" dirty="0">
              <a:latin typeface="+mn-lt"/>
            </a:endParaRPr>
          </a:p>
        </p:txBody>
      </p:sp>
      <p:sp>
        <p:nvSpPr>
          <p:cNvPr id="8" name="Podtytuł 2">
            <a:extLst>
              <a:ext uri="{FF2B5EF4-FFF2-40B4-BE49-F238E27FC236}">
                <a16:creationId xmlns:a16="http://schemas.microsoft.com/office/drawing/2014/main" id="{5B40F9E4-8FBC-4820-B552-97B1CD923D00}"/>
              </a:ext>
            </a:extLst>
          </p:cNvPr>
          <p:cNvSpPr>
            <a:spLocks noGrp="1"/>
          </p:cNvSpPr>
          <p:nvPr>
            <p:ph type="subTitle" idx="1"/>
          </p:nvPr>
        </p:nvSpPr>
        <p:spPr>
          <a:xfrm>
            <a:off x="701304" y="2952933"/>
            <a:ext cx="4837043" cy="3745831"/>
          </a:xfrm>
        </p:spPr>
        <p:txBody>
          <a:bodyPr vert="horz" lIns="91440" tIns="45720" rIns="91440" bIns="45720" rtlCol="0" anchor="ctr">
            <a:noAutofit/>
          </a:bodyPr>
          <a:lstStyle/>
          <a:p>
            <a:pPr marL="571500" lvl="1" algn="l">
              <a:lnSpc>
                <a:spcPct val="100000"/>
              </a:lnSpc>
              <a:buClr>
                <a:srgbClr val="00B050"/>
              </a:buClr>
            </a:pPr>
            <a:r>
              <a:rPr lang="pl-PL" sz="1800" b="1" dirty="0"/>
              <a:t>POTRZEBNE DANE:</a:t>
            </a:r>
          </a:p>
          <a:p>
            <a:pPr marL="914400" lvl="1" indent="-342900" algn="l">
              <a:lnSpc>
                <a:spcPct val="100000"/>
              </a:lnSpc>
              <a:buClr>
                <a:srgbClr val="00B050"/>
              </a:buClr>
              <a:buFont typeface="Wingdings" panose="05000000000000000000" pitchFamily="2" charset="2"/>
              <a:buChar char="Ø"/>
            </a:pPr>
            <a:r>
              <a:rPr lang="pl-PL" sz="1800" dirty="0"/>
              <a:t>nazwa Przedsiębiorstwa,</a:t>
            </a:r>
          </a:p>
          <a:p>
            <a:pPr marL="914400" lvl="1" indent="-342900" algn="l">
              <a:lnSpc>
                <a:spcPct val="100000"/>
              </a:lnSpc>
              <a:buClr>
                <a:srgbClr val="00B050"/>
              </a:buClr>
              <a:buFont typeface="Wingdings" panose="05000000000000000000" pitchFamily="2" charset="2"/>
              <a:buChar char="Ø"/>
            </a:pPr>
            <a:r>
              <a:rPr lang="pl-PL" sz="1800" dirty="0"/>
              <a:t>NIP Przedsiębiorstwa,</a:t>
            </a:r>
          </a:p>
          <a:p>
            <a:pPr marL="914400" lvl="1" indent="-342900" algn="l">
              <a:lnSpc>
                <a:spcPct val="100000"/>
              </a:lnSpc>
              <a:buClr>
                <a:srgbClr val="00B050"/>
              </a:buClr>
              <a:buFont typeface="Wingdings" panose="05000000000000000000" pitchFamily="2" charset="2"/>
              <a:buChar char="Ø"/>
            </a:pPr>
            <a:r>
              <a:rPr lang="pl-PL" sz="1800" dirty="0"/>
              <a:t>województwo,</a:t>
            </a:r>
          </a:p>
          <a:p>
            <a:pPr marL="914400" lvl="1" indent="-342900" algn="l">
              <a:lnSpc>
                <a:spcPct val="100000"/>
              </a:lnSpc>
              <a:buClr>
                <a:srgbClr val="00B050"/>
              </a:buClr>
              <a:buFont typeface="Wingdings" panose="05000000000000000000" pitchFamily="2" charset="2"/>
              <a:buChar char="Ø"/>
            </a:pPr>
            <a:r>
              <a:rPr lang="pl-PL" sz="1800" dirty="0"/>
              <a:t>sektor zgodny z wskazanym PKD,</a:t>
            </a:r>
          </a:p>
          <a:p>
            <a:pPr marL="914400" lvl="1" indent="-342900" algn="l">
              <a:lnSpc>
                <a:spcPct val="100000"/>
              </a:lnSpc>
              <a:buClr>
                <a:srgbClr val="00B050"/>
              </a:buClr>
              <a:buFont typeface="Wingdings" panose="05000000000000000000" pitchFamily="2" charset="2"/>
              <a:buChar char="Ø"/>
            </a:pPr>
            <a:r>
              <a:rPr lang="pl-PL" sz="1800" dirty="0"/>
              <a:t>wielkość Przedsiębiorstwa,</a:t>
            </a:r>
          </a:p>
          <a:p>
            <a:pPr marL="914400" lvl="1" indent="-342900" algn="l">
              <a:lnSpc>
                <a:spcPct val="100000"/>
              </a:lnSpc>
              <a:buClr>
                <a:srgbClr val="00B050"/>
              </a:buClr>
              <a:buFont typeface="Wingdings" panose="05000000000000000000" pitchFamily="2" charset="2"/>
              <a:buChar char="Ø"/>
            </a:pPr>
            <a:r>
              <a:rPr lang="pl-PL" sz="1800" dirty="0"/>
              <a:t>imię i nazwisko, zajmowane stanowisko osoby do kontaktu,</a:t>
            </a:r>
          </a:p>
          <a:p>
            <a:pPr marL="914400" lvl="1" indent="-342900" algn="l">
              <a:lnSpc>
                <a:spcPct val="100000"/>
              </a:lnSpc>
              <a:buClr>
                <a:srgbClr val="00B050"/>
              </a:buClr>
              <a:buFont typeface="Wingdings" panose="05000000000000000000" pitchFamily="2" charset="2"/>
              <a:buChar char="Ø"/>
            </a:pPr>
            <a:r>
              <a:rPr lang="pl-PL" sz="1800" dirty="0"/>
              <a:t>nr telefonu do kontaktu, e-mail (adres musi być tożsamy z adresem e-mail Przedsiębiorstwa w BUR),</a:t>
            </a:r>
          </a:p>
          <a:p>
            <a:pPr marL="914400" lvl="1" indent="-342900" algn="l">
              <a:lnSpc>
                <a:spcPct val="100000"/>
              </a:lnSpc>
              <a:buClr>
                <a:srgbClr val="00B050"/>
              </a:buClr>
              <a:buFont typeface="Wingdings" panose="05000000000000000000" pitchFamily="2" charset="2"/>
              <a:buChar char="Ø"/>
            </a:pPr>
            <a:r>
              <a:rPr lang="pl-PL" sz="1800" dirty="0"/>
              <a:t>oświadczenie dot. przetwarzania danych osobowych.</a:t>
            </a:r>
          </a:p>
          <a:p>
            <a:pPr indent="-228600">
              <a:lnSpc>
                <a:spcPct val="100000"/>
              </a:lnSpc>
              <a:buFont typeface="Arial" panose="020B0604020202020204" pitchFamily="34" charset="0"/>
              <a:buChar char="•"/>
            </a:pPr>
            <a:endParaRPr lang="pl-PL" sz="2200" dirty="0"/>
          </a:p>
        </p:txBody>
      </p:sp>
      <p:sp>
        <p:nvSpPr>
          <p:cNvPr id="6" name="pole tekstowe 5">
            <a:extLst>
              <a:ext uri="{FF2B5EF4-FFF2-40B4-BE49-F238E27FC236}">
                <a16:creationId xmlns:a16="http://schemas.microsoft.com/office/drawing/2014/main" id="{8AEF2413-BBDB-437B-837C-45C5410D352A}"/>
              </a:ext>
            </a:extLst>
          </p:cNvPr>
          <p:cNvSpPr txBox="1"/>
          <p:nvPr/>
        </p:nvSpPr>
        <p:spPr>
          <a:xfrm>
            <a:off x="6096000" y="3102753"/>
            <a:ext cx="5503837" cy="2395015"/>
          </a:xfrm>
          <a:prstGeom prst="rect">
            <a:avLst/>
          </a:prstGeom>
          <a:noFill/>
        </p:spPr>
        <p:txBody>
          <a:bodyPr wrap="square">
            <a:spAutoFit/>
          </a:bodyPr>
          <a:lstStyle/>
          <a:p>
            <a:pPr algn="ctr">
              <a:lnSpc>
                <a:spcPct val="115000"/>
              </a:lnSpc>
              <a:spcAft>
                <a:spcPts val="1000"/>
              </a:spcAft>
            </a:pPr>
            <a:r>
              <a:rPr lang="pl-PL" dirty="0">
                <a:solidFill>
                  <a:srgbClr val="000000"/>
                </a:solidFill>
                <a:effectLst/>
                <a:ea typeface="Calibri" panose="020F0502020204030204" pitchFamily="34" charset="0"/>
                <a:cs typeface="Calibri" panose="020F0502020204030204" pitchFamily="34" charset="0"/>
              </a:rPr>
              <a:t>Potwierdzeniem prawidłowego wypełnienia Formularza rejestracyjnego jest otrzymanie wiadomości e-mail wysłanej na adres wskazany w Formularzu. Warunkiem otrzymania wiadomości jest </a:t>
            </a:r>
            <a:r>
              <a:rPr lang="pl-PL" u="sng" dirty="0">
                <a:solidFill>
                  <a:srgbClr val="000000"/>
                </a:solidFill>
                <a:effectLst/>
                <a:ea typeface="Calibri" panose="020F0502020204030204" pitchFamily="34" charset="0"/>
                <a:cs typeface="Calibri" panose="020F0502020204030204" pitchFamily="34" charset="0"/>
              </a:rPr>
              <a:t>posiadanie dwóch profili w BUR (</a:t>
            </a:r>
            <a:r>
              <a:rPr lang="pl-PL" u="sng" dirty="0"/>
              <a:t>konto użytkownika oraz przedsiębiorstwa).</a:t>
            </a:r>
          </a:p>
          <a:p>
            <a:pPr lvl="0" algn="ctr">
              <a:lnSpc>
                <a:spcPct val="115000"/>
              </a:lnSpc>
              <a:spcAft>
                <a:spcPts val="1000"/>
              </a:spcAft>
            </a:pPr>
            <a:endParaRPr lang="pl-PL" sz="16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854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3F275CC7-6A6D-43BC-9318-544AE7E97200}"/>
              </a:ext>
            </a:extLst>
          </p:cNvPr>
          <p:cNvGraphicFramePr/>
          <p:nvPr>
            <p:extLst>
              <p:ext uri="{D42A27DB-BD31-4B8C-83A1-F6EECF244321}">
                <p14:modId xmlns:p14="http://schemas.microsoft.com/office/powerpoint/2010/main" val="3381041544"/>
              </p:ext>
            </p:extLst>
          </p:nvPr>
        </p:nvGraphicFramePr>
        <p:xfrm>
          <a:off x="1447219" y="1199568"/>
          <a:ext cx="9103550" cy="4777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52" y="257397"/>
            <a:ext cx="10336696" cy="1048385"/>
          </a:xfrm>
        </p:spPr>
        <p:txBody>
          <a:bodyPr anchor="ctr">
            <a:normAutofit/>
          </a:bodyPr>
          <a:lstStyle/>
          <a:p>
            <a:pPr algn="ctr"/>
            <a:r>
              <a:rPr lang="pl-PL" sz="3500" b="1" dirty="0">
                <a:solidFill>
                  <a:srgbClr val="00B050"/>
                </a:solidFill>
              </a:rPr>
              <a:t>KROKI POSTĘPOWANIA</a:t>
            </a:r>
            <a:br>
              <a:rPr lang="pl-PL" sz="2000" b="1" dirty="0"/>
            </a:br>
            <a:br>
              <a:rPr lang="pl-PL" sz="1000" b="1" dirty="0"/>
            </a:br>
            <a:r>
              <a:rPr lang="pl-PL" sz="2000" b="1" dirty="0"/>
              <a:t>(po wypełnieniu formularza rejestracyjnego w PARP)</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880831"/>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557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52" y="68443"/>
            <a:ext cx="10336696" cy="1048385"/>
          </a:xfrm>
        </p:spPr>
        <p:txBody>
          <a:bodyPr anchor="ctr">
            <a:normAutofit/>
          </a:bodyPr>
          <a:lstStyle/>
          <a:p>
            <a:pPr algn="ctr"/>
            <a:r>
              <a:rPr lang="pl-PL" sz="3500" b="1" dirty="0">
                <a:solidFill>
                  <a:srgbClr val="00B050"/>
                </a:solidFill>
              </a:rPr>
              <a:t>ZŁOŻENIE WNIOSKU O UMOWĘ</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852695"/>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Grafika 6" descr="Badanie">
            <a:extLst>
              <a:ext uri="{FF2B5EF4-FFF2-40B4-BE49-F238E27FC236}">
                <a16:creationId xmlns:a16="http://schemas.microsoft.com/office/drawing/2014/main" id="{F45BC3E3-21A1-448A-8AF7-B063A0A32A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823" y="1344921"/>
            <a:ext cx="438428" cy="438428"/>
          </a:xfrm>
          <a:prstGeom prst="rect">
            <a:avLst/>
          </a:prstGeom>
        </p:spPr>
      </p:pic>
      <p:pic>
        <p:nvPicPr>
          <p:cNvPr id="8" name="Grafika 7" descr="Badanie">
            <a:extLst>
              <a:ext uri="{FF2B5EF4-FFF2-40B4-BE49-F238E27FC236}">
                <a16:creationId xmlns:a16="http://schemas.microsoft.com/office/drawing/2014/main" id="{BF1057CD-C2B0-426A-9C7F-2C57B33FD3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854" y="2304413"/>
            <a:ext cx="438428" cy="438428"/>
          </a:xfrm>
          <a:prstGeom prst="rect">
            <a:avLst/>
          </a:prstGeom>
        </p:spPr>
      </p:pic>
      <p:sp>
        <p:nvSpPr>
          <p:cNvPr id="12" name="pole tekstowe 11">
            <a:extLst>
              <a:ext uri="{FF2B5EF4-FFF2-40B4-BE49-F238E27FC236}">
                <a16:creationId xmlns:a16="http://schemas.microsoft.com/office/drawing/2014/main" id="{E1C4A8A1-5CDD-4039-B64B-12ABA0DAE1D0}"/>
              </a:ext>
            </a:extLst>
          </p:cNvPr>
          <p:cNvSpPr txBox="1"/>
          <p:nvPr/>
        </p:nvSpPr>
        <p:spPr>
          <a:xfrm>
            <a:off x="1392072" y="1296109"/>
            <a:ext cx="10561390" cy="1815882"/>
          </a:xfrm>
          <a:prstGeom prst="rect">
            <a:avLst/>
          </a:prstGeom>
          <a:noFill/>
        </p:spPr>
        <p:txBody>
          <a:bodyPr wrap="square" rtlCol="0">
            <a:spAutoFit/>
          </a:bodyPr>
          <a:lstStyle/>
          <a:p>
            <a:pPr algn="just"/>
            <a:r>
              <a:rPr lang="pl-PL" sz="1600" b="1" dirty="0"/>
              <a:t>Operator dokonuje weryfikacji Wniosku </a:t>
            </a:r>
            <a:r>
              <a:rPr lang="pl-PL" sz="1600" dirty="0"/>
              <a:t>o Umowę w </a:t>
            </a:r>
            <a:r>
              <a:rPr lang="pl-PL" sz="1600" u="sng" dirty="0"/>
              <a:t>terminie do 5 (pięciu) dni roboczych od dnia jego złożenia</a:t>
            </a:r>
            <a:r>
              <a:rPr lang="pl-PL" sz="1600" dirty="0"/>
              <a:t>.</a:t>
            </a:r>
          </a:p>
          <a:p>
            <a:endParaRPr lang="pl-PL" sz="1600" dirty="0"/>
          </a:p>
          <a:p>
            <a:endParaRPr lang="pl-PL" sz="1600" dirty="0"/>
          </a:p>
          <a:p>
            <a:endParaRPr lang="pl-PL" sz="1600" dirty="0"/>
          </a:p>
          <a:p>
            <a:endParaRPr lang="pl-PL" sz="1600" dirty="0"/>
          </a:p>
          <a:p>
            <a:endParaRPr lang="pl-PL" sz="1600" dirty="0"/>
          </a:p>
        </p:txBody>
      </p:sp>
      <p:sp>
        <p:nvSpPr>
          <p:cNvPr id="14" name="pole tekstowe 13">
            <a:extLst>
              <a:ext uri="{FF2B5EF4-FFF2-40B4-BE49-F238E27FC236}">
                <a16:creationId xmlns:a16="http://schemas.microsoft.com/office/drawing/2014/main" id="{04C12486-E03B-4DC5-ADCD-ECD5FFD03FA5}"/>
              </a:ext>
            </a:extLst>
          </p:cNvPr>
          <p:cNvSpPr txBox="1"/>
          <p:nvPr/>
        </p:nvSpPr>
        <p:spPr>
          <a:xfrm>
            <a:off x="1392072" y="1906277"/>
            <a:ext cx="10442119" cy="1384995"/>
          </a:xfrm>
          <a:prstGeom prst="rect">
            <a:avLst/>
          </a:prstGeom>
          <a:noFill/>
        </p:spPr>
        <p:txBody>
          <a:bodyPr wrap="square" rtlCol="0">
            <a:spAutoFit/>
          </a:bodyPr>
          <a:lstStyle/>
          <a:p>
            <a:pPr algn="just"/>
            <a:r>
              <a:rPr lang="pl-PL" sz="1700" dirty="0"/>
              <a:t>W przypadku gdy wniosek o Umowę jest poprawny i kompletny oraz przeszedł pozytywnie weryfikację Przedsiębiorca w terminie 5 (pięciu) dni roboczych od dnia złożenia Wniosku o Umowę, otrzymuje informację na adres e-mail o zatwierdzeniu wniosku oraz zostaje poinformowany o proponowanym terminie i miejscu wyznaczonym na podpisanie Umowy wsparcia. </a:t>
            </a:r>
          </a:p>
          <a:p>
            <a:pPr algn="just"/>
            <a:endParaRPr lang="pl-PL" sz="1600" dirty="0"/>
          </a:p>
        </p:txBody>
      </p:sp>
      <p:graphicFrame>
        <p:nvGraphicFramePr>
          <p:cNvPr id="15" name="Diagram 14">
            <a:extLst>
              <a:ext uri="{FF2B5EF4-FFF2-40B4-BE49-F238E27FC236}">
                <a16:creationId xmlns:a16="http://schemas.microsoft.com/office/drawing/2014/main" id="{93C1A2E1-3341-4255-A464-1D83778D6DB2}"/>
              </a:ext>
            </a:extLst>
          </p:cNvPr>
          <p:cNvGraphicFramePr/>
          <p:nvPr>
            <p:extLst>
              <p:ext uri="{D42A27DB-BD31-4B8C-83A1-F6EECF244321}">
                <p14:modId xmlns:p14="http://schemas.microsoft.com/office/powerpoint/2010/main" val="2346147393"/>
              </p:ext>
            </p:extLst>
          </p:nvPr>
        </p:nvGraphicFramePr>
        <p:xfrm>
          <a:off x="0" y="2865769"/>
          <a:ext cx="5248782" cy="4423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pole tekstowe 15">
            <a:extLst>
              <a:ext uri="{FF2B5EF4-FFF2-40B4-BE49-F238E27FC236}">
                <a16:creationId xmlns:a16="http://schemas.microsoft.com/office/drawing/2014/main" id="{EE81A2BF-F5C4-4869-9CFE-2F91164FDF36}"/>
              </a:ext>
            </a:extLst>
          </p:cNvPr>
          <p:cNvSpPr txBox="1"/>
          <p:nvPr/>
        </p:nvSpPr>
        <p:spPr>
          <a:xfrm>
            <a:off x="6511373" y="3429000"/>
            <a:ext cx="5583724" cy="3077766"/>
          </a:xfrm>
          <a:prstGeom prst="rect">
            <a:avLst/>
          </a:prstGeom>
          <a:noFill/>
        </p:spPr>
        <p:txBody>
          <a:bodyPr wrap="square" rtlCol="0">
            <a:spAutoFit/>
          </a:bodyPr>
          <a:lstStyle/>
          <a:p>
            <a:pPr lvl="0"/>
            <a:r>
              <a:rPr lang="pl-PL" u="sng" dirty="0"/>
              <a:t>Operator dokonuje weryfikacji formalnej i merytorycznej Wniosku o Umowę:</a:t>
            </a:r>
          </a:p>
          <a:p>
            <a:pPr lvl="0"/>
            <a:endParaRPr lang="pl-PL" sz="800" u="sng" dirty="0"/>
          </a:p>
          <a:p>
            <a:pPr marL="285750" lvl="0" indent="-285750">
              <a:buClr>
                <a:srgbClr val="00B050"/>
              </a:buClr>
              <a:buFont typeface="Wingdings" panose="05000000000000000000" pitchFamily="2" charset="2"/>
              <a:buChar char="Ø"/>
            </a:pPr>
            <a:r>
              <a:rPr lang="pl-PL" dirty="0"/>
              <a:t>weryfikuje prawidłowość i kompletność złożonego wniosku, </a:t>
            </a:r>
          </a:p>
          <a:p>
            <a:pPr lvl="0">
              <a:buClr>
                <a:srgbClr val="00B050"/>
              </a:buClr>
            </a:pPr>
            <a:endParaRPr lang="pl-PL" sz="800" dirty="0"/>
          </a:p>
          <a:p>
            <a:pPr marL="285750" lvl="0" indent="-285750">
              <a:buClr>
                <a:srgbClr val="00B050"/>
              </a:buClr>
              <a:buFont typeface="Wingdings" panose="05000000000000000000" pitchFamily="2" charset="2"/>
              <a:buChar char="Ø"/>
            </a:pPr>
            <a:r>
              <a:rPr lang="pl-PL" dirty="0"/>
              <a:t>weryfikuje wielkość Przedsiębiorstwa, </a:t>
            </a:r>
            <a:endParaRPr lang="pl-PL" sz="800" dirty="0"/>
          </a:p>
          <a:p>
            <a:pPr lvl="0">
              <a:buClr>
                <a:srgbClr val="00B050"/>
              </a:buClr>
            </a:pPr>
            <a:endParaRPr lang="pl-PL" sz="800" dirty="0"/>
          </a:p>
          <a:p>
            <a:pPr marL="285750" lvl="0" indent="-285750">
              <a:buClr>
                <a:srgbClr val="00B050"/>
              </a:buClr>
              <a:buFont typeface="Wingdings" panose="05000000000000000000" pitchFamily="2" charset="2"/>
              <a:buChar char="Ø"/>
            </a:pPr>
            <a:r>
              <a:rPr lang="pl-PL" dirty="0"/>
              <a:t>sprawdza wysokość otrzymanej przez Przedsiębiorstwo pomocy de </a:t>
            </a:r>
            <a:r>
              <a:rPr lang="pl-PL" dirty="0" err="1"/>
              <a:t>minimis</a:t>
            </a:r>
            <a:r>
              <a:rPr lang="pl-PL" dirty="0"/>
              <a:t>, </a:t>
            </a:r>
          </a:p>
          <a:p>
            <a:pPr marL="285750" lvl="0" indent="-285750">
              <a:buClr>
                <a:srgbClr val="00B050"/>
              </a:buClr>
              <a:buFont typeface="Wingdings" panose="05000000000000000000" pitchFamily="2" charset="2"/>
              <a:buChar char="Ø"/>
            </a:pPr>
            <a:endParaRPr lang="pl-PL" sz="800" dirty="0"/>
          </a:p>
          <a:p>
            <a:pPr marL="285750" indent="-285750">
              <a:buClr>
                <a:srgbClr val="00B050"/>
              </a:buClr>
              <a:buFont typeface="Wingdings" panose="05000000000000000000" pitchFamily="2" charset="2"/>
              <a:buChar char="Ø"/>
            </a:pPr>
            <a:r>
              <a:rPr lang="pl-PL" dirty="0"/>
              <a:t>weryfikuje czy Przedsiębiorca spełnia warunki do priorytetowego rozpatrywania wniosków </a:t>
            </a:r>
          </a:p>
        </p:txBody>
      </p:sp>
    </p:spTree>
    <p:extLst>
      <p:ext uri="{BB962C8B-B14F-4D97-AF65-F5344CB8AC3E}">
        <p14:creationId xmlns:p14="http://schemas.microsoft.com/office/powerpoint/2010/main" val="445035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52" y="0"/>
            <a:ext cx="10336696" cy="1048385"/>
          </a:xfrm>
        </p:spPr>
        <p:txBody>
          <a:bodyPr anchor="ctr">
            <a:normAutofit/>
          </a:bodyPr>
          <a:lstStyle/>
          <a:p>
            <a:pPr algn="ctr"/>
            <a:r>
              <a:rPr lang="pl-PL" sz="4000" b="1" dirty="0">
                <a:solidFill>
                  <a:srgbClr val="00B050"/>
                </a:solidFill>
              </a:rPr>
              <a:t>WSPARCIE W PROJEKCIE</a:t>
            </a:r>
            <a:endParaRPr lang="pl-PL" sz="2000" b="1" dirty="0">
              <a:solidFill>
                <a:srgbClr val="00B050"/>
              </a:solidFill>
            </a:endParaRP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824559"/>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0" name="Diagram 9">
            <a:extLst>
              <a:ext uri="{FF2B5EF4-FFF2-40B4-BE49-F238E27FC236}">
                <a16:creationId xmlns:a16="http://schemas.microsoft.com/office/drawing/2014/main" id="{FBA78153-9E23-4F2D-9CE8-65AAD54E0F5F}"/>
              </a:ext>
            </a:extLst>
          </p:cNvPr>
          <p:cNvGraphicFramePr/>
          <p:nvPr>
            <p:extLst>
              <p:ext uri="{D42A27DB-BD31-4B8C-83A1-F6EECF244321}">
                <p14:modId xmlns:p14="http://schemas.microsoft.com/office/powerpoint/2010/main" val="942706171"/>
              </p:ext>
            </p:extLst>
          </p:nvPr>
        </p:nvGraphicFramePr>
        <p:xfrm>
          <a:off x="2032000" y="10483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136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764548" y="0"/>
            <a:ext cx="10336696" cy="1048385"/>
          </a:xfrm>
        </p:spPr>
        <p:txBody>
          <a:bodyPr anchor="ctr">
            <a:normAutofit/>
          </a:bodyPr>
          <a:lstStyle/>
          <a:p>
            <a:pPr algn="ctr"/>
            <a:r>
              <a:rPr lang="pl-PL" sz="3500" b="1" dirty="0">
                <a:solidFill>
                  <a:srgbClr val="00B050"/>
                </a:solidFill>
              </a:rPr>
              <a:t>USŁUGA Z BUR</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863298"/>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771388CD-9FEB-4D92-9B86-B559566D0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588" y="1080786"/>
            <a:ext cx="4324350" cy="1057275"/>
          </a:xfrm>
          <a:prstGeom prst="rect">
            <a:avLst/>
          </a:prstGeom>
        </p:spPr>
      </p:pic>
      <p:sp>
        <p:nvSpPr>
          <p:cNvPr id="6" name="Podtytuł 2">
            <a:extLst>
              <a:ext uri="{FF2B5EF4-FFF2-40B4-BE49-F238E27FC236}">
                <a16:creationId xmlns:a16="http://schemas.microsoft.com/office/drawing/2014/main" id="{0146A3E6-BFE4-424B-8182-08A6F524A32E}"/>
              </a:ext>
            </a:extLst>
          </p:cNvPr>
          <p:cNvSpPr>
            <a:spLocks noGrp="1"/>
          </p:cNvSpPr>
          <p:nvPr>
            <p:ph type="subTitle" idx="1"/>
          </p:nvPr>
        </p:nvSpPr>
        <p:spPr>
          <a:xfrm>
            <a:off x="665922" y="3042654"/>
            <a:ext cx="10598426" cy="3591610"/>
          </a:xfrm>
        </p:spPr>
        <p:txBody>
          <a:bodyPr vert="horz" lIns="91440" tIns="45720" rIns="91440" bIns="45720" rtlCol="0" anchor="ctr">
            <a:noAutofit/>
          </a:bodyPr>
          <a:lstStyle/>
          <a:p>
            <a:pPr marL="457200" indent="-457200" algn="just">
              <a:lnSpc>
                <a:spcPct val="100000"/>
              </a:lnSpc>
              <a:buClr>
                <a:srgbClr val="00B050"/>
              </a:buClr>
              <a:buFont typeface="Wingdings" panose="05000000000000000000" pitchFamily="2" charset="2"/>
              <a:buChar char="Ø"/>
              <a:tabLst>
                <a:tab pos="357188" algn="l"/>
              </a:tabLst>
            </a:pPr>
            <a:r>
              <a:rPr lang="pl-PL" sz="1850" dirty="0"/>
              <a:t>Przedsiębiorca zobowiązany jest </a:t>
            </a:r>
            <a:r>
              <a:rPr lang="pl-PL" sz="1850" b="1" dirty="0"/>
              <a:t>do zapisu na usługę z BUR </a:t>
            </a:r>
            <a:r>
              <a:rPr lang="pl-PL" sz="1850" u="sng" dirty="0"/>
              <a:t>przy użyciu przydzielonego </a:t>
            </a:r>
            <a:r>
              <a:rPr lang="pl-PL" sz="1850" b="1" u="sng" dirty="0"/>
              <a:t>ID wsparcia</a:t>
            </a:r>
            <a:r>
              <a:rPr lang="pl-PL" sz="1850" u="sng" dirty="0"/>
              <a:t> przed rozpoczęciem usługi rozwojowej;</a:t>
            </a:r>
          </a:p>
          <a:p>
            <a:pPr marL="457200" indent="-457200" algn="just">
              <a:lnSpc>
                <a:spcPct val="100000"/>
              </a:lnSpc>
              <a:buClr>
                <a:srgbClr val="00B050"/>
              </a:buClr>
              <a:buFont typeface="Wingdings" panose="05000000000000000000" pitchFamily="2" charset="2"/>
              <a:buChar char="Ø"/>
              <a:tabLst>
                <a:tab pos="357188" algn="l"/>
              </a:tabLst>
            </a:pPr>
            <a:r>
              <a:rPr lang="pl-PL" sz="1850" dirty="0"/>
              <a:t>Przedsiębiorca </a:t>
            </a:r>
            <a:r>
              <a:rPr lang="pl-PL" sz="1850" b="1" dirty="0"/>
              <a:t>może skorzystać </a:t>
            </a:r>
            <a:r>
              <a:rPr lang="pl-PL" sz="1850" dirty="0"/>
              <a:t>w ramach jednej Umowy wsparcia </a:t>
            </a:r>
            <a:r>
              <a:rPr lang="pl-PL" sz="1850" u="sng" dirty="0"/>
              <a:t>z więcej niż jednej usługi </a:t>
            </a:r>
            <a:r>
              <a:rPr lang="pl-PL" sz="1850" dirty="0"/>
              <a:t>rozwojowej;</a:t>
            </a:r>
          </a:p>
          <a:p>
            <a:pPr marL="457200" indent="-457200" algn="just">
              <a:lnSpc>
                <a:spcPct val="100000"/>
              </a:lnSpc>
              <a:buClr>
                <a:srgbClr val="00B050"/>
              </a:buClr>
              <a:buFont typeface="Wingdings" panose="05000000000000000000" pitchFamily="2" charset="2"/>
              <a:buChar char="Ø"/>
              <a:tabLst>
                <a:tab pos="357188" algn="l"/>
              </a:tabLst>
            </a:pPr>
            <a:r>
              <a:rPr lang="pl-PL" sz="1850" dirty="0"/>
              <a:t>Usługi rozwojowe Przedsiębiorca musi </a:t>
            </a:r>
            <a:r>
              <a:rPr lang="pl-PL" sz="1850" b="1" dirty="0"/>
              <a:t>zrealizować </a:t>
            </a:r>
            <a:r>
              <a:rPr lang="pl-PL" sz="1850" u="sng" dirty="0"/>
              <a:t>w terminach ważności wsparcia;</a:t>
            </a:r>
            <a:endParaRPr lang="pl-PL" sz="1850" dirty="0"/>
          </a:p>
          <a:p>
            <a:pPr marL="457200" indent="-457200" algn="just">
              <a:lnSpc>
                <a:spcPct val="100000"/>
              </a:lnSpc>
              <a:buClr>
                <a:srgbClr val="00B050"/>
              </a:buClr>
              <a:buFont typeface="Wingdings" panose="05000000000000000000" pitchFamily="2" charset="2"/>
              <a:buChar char="Ø"/>
              <a:tabLst>
                <a:tab pos="357188" algn="l"/>
              </a:tabLst>
            </a:pPr>
            <a:r>
              <a:rPr lang="pl-PL" sz="1850" dirty="0"/>
              <a:t>Po wyborze usług następuje </a:t>
            </a:r>
            <a:r>
              <a:rPr lang="pl-PL" sz="1850" b="1" dirty="0"/>
              <a:t>etap oceny karty usług </a:t>
            </a:r>
            <a:r>
              <a:rPr lang="pl-PL" sz="1850" dirty="0"/>
              <a:t>(walidacja usług) </a:t>
            </a:r>
            <a:r>
              <a:rPr lang="pl-PL" sz="1850" u="sng" dirty="0"/>
              <a:t>przez Eksperta Operatora pod kątem zgodności usług rozwojowych z rekomendacjami </a:t>
            </a:r>
            <a:r>
              <a:rPr lang="pl-PL" sz="1850" dirty="0"/>
              <a:t>Rady Sektorowej (zakres wsparcia, obszar tematyczny, grupa docelowa, cele, efekty, forma, liczba godzin usługi, liczba godzin zajęć praktycznych, cena, itd.) ;</a:t>
            </a:r>
          </a:p>
          <a:p>
            <a:pPr marL="457200" indent="-457200" algn="just">
              <a:lnSpc>
                <a:spcPct val="100000"/>
              </a:lnSpc>
              <a:buClr>
                <a:srgbClr val="00B050"/>
              </a:buClr>
              <a:buFont typeface="Wingdings" panose="05000000000000000000" pitchFamily="2" charset="2"/>
              <a:buChar char="Ø"/>
              <a:tabLst>
                <a:tab pos="357188" algn="l"/>
              </a:tabLst>
            </a:pPr>
            <a:r>
              <a:rPr lang="pl-PL" sz="1850" dirty="0"/>
              <a:t>Podczas walidacji Operator </a:t>
            </a:r>
            <a:r>
              <a:rPr lang="pl-PL" sz="1850" b="1" dirty="0"/>
              <a:t>zatwierdza lub nie zatwierdza </a:t>
            </a:r>
            <a:r>
              <a:rPr lang="pl-PL" sz="1850" dirty="0"/>
              <a:t>określone usługi oraz uczestników przypisanych do danej usługi;</a:t>
            </a:r>
          </a:p>
          <a:p>
            <a:pPr marL="457200" indent="-457200" algn="just">
              <a:lnSpc>
                <a:spcPct val="100000"/>
              </a:lnSpc>
              <a:buClr>
                <a:srgbClr val="00B050"/>
              </a:buClr>
              <a:buFont typeface="Wingdings" panose="05000000000000000000" pitchFamily="2" charset="2"/>
              <a:buChar char="Ø"/>
              <a:tabLst>
                <a:tab pos="357188" algn="l"/>
              </a:tabLst>
            </a:pPr>
            <a:r>
              <a:rPr lang="pl-PL" sz="1850" dirty="0"/>
              <a:t>Po zakończeniu usługi Przedsiębiorca i/lub jego pracownicy </a:t>
            </a:r>
            <a:r>
              <a:rPr lang="pl-PL" sz="1850" b="1" dirty="0"/>
              <a:t>wypełniają ankietę </a:t>
            </a:r>
            <a:r>
              <a:rPr lang="pl-PL" sz="1850" dirty="0"/>
              <a:t>oceniającą usługę zgodnie z Systemem Oceny Usług Rozwojowych. </a:t>
            </a:r>
            <a:r>
              <a:rPr lang="pl-PL" sz="1850" u="sng" dirty="0"/>
              <a:t>Ocena dokonywana jest przez uczestnika usługi i jego pracodawcę. </a:t>
            </a:r>
          </a:p>
          <a:p>
            <a:pPr marL="57150" indent="-285750">
              <a:lnSpc>
                <a:spcPct val="100000"/>
              </a:lnSpc>
              <a:buClr>
                <a:srgbClr val="00B050"/>
              </a:buClr>
              <a:buFont typeface="Wingdings" panose="05000000000000000000" pitchFamily="2" charset="2"/>
              <a:buChar char="Ø"/>
            </a:pPr>
            <a:endParaRPr lang="pl-PL" sz="1850" dirty="0"/>
          </a:p>
          <a:p>
            <a:pPr marL="57150" indent="-285750">
              <a:lnSpc>
                <a:spcPct val="100000"/>
              </a:lnSpc>
              <a:buClr>
                <a:srgbClr val="00B050"/>
              </a:buClr>
              <a:buFont typeface="Wingdings" panose="05000000000000000000" pitchFamily="2" charset="2"/>
              <a:buChar char="Ø"/>
            </a:pPr>
            <a:endParaRPr lang="pl-PL" sz="1850" dirty="0"/>
          </a:p>
        </p:txBody>
      </p:sp>
    </p:spTree>
    <p:extLst>
      <p:ext uri="{BB962C8B-B14F-4D97-AF65-F5344CB8AC3E}">
        <p14:creationId xmlns:p14="http://schemas.microsoft.com/office/powerpoint/2010/main" val="1590082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834886" y="94840"/>
            <a:ext cx="10336696" cy="978586"/>
          </a:xfrm>
        </p:spPr>
        <p:txBody>
          <a:bodyPr anchor="ctr">
            <a:normAutofit/>
          </a:bodyPr>
          <a:lstStyle/>
          <a:p>
            <a:pPr algn="ctr"/>
            <a:r>
              <a:rPr lang="pl-PL" sz="3500" b="1" dirty="0">
                <a:solidFill>
                  <a:srgbClr val="00B050"/>
                </a:solidFill>
              </a:rPr>
              <a:t>USŁUGA SPOZA BUR</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891433"/>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Podtytuł 2">
            <a:extLst>
              <a:ext uri="{FF2B5EF4-FFF2-40B4-BE49-F238E27FC236}">
                <a16:creationId xmlns:a16="http://schemas.microsoft.com/office/drawing/2014/main" id="{53DBC14D-24B9-41BF-93A2-EA361F5397AC}"/>
              </a:ext>
            </a:extLst>
          </p:cNvPr>
          <p:cNvSpPr>
            <a:spLocks noGrp="1"/>
          </p:cNvSpPr>
          <p:nvPr>
            <p:ph type="subTitle" idx="1"/>
          </p:nvPr>
        </p:nvSpPr>
        <p:spPr>
          <a:xfrm>
            <a:off x="834886" y="1162882"/>
            <a:ext cx="10429462" cy="5326933"/>
          </a:xfrm>
        </p:spPr>
        <p:txBody>
          <a:bodyPr vert="horz" lIns="91440" tIns="45720" rIns="91440" bIns="45720" rtlCol="0" anchor="ctr">
            <a:noAutofit/>
          </a:bodyPr>
          <a:lstStyle/>
          <a:p>
            <a:pPr>
              <a:lnSpc>
                <a:spcPct val="100000"/>
              </a:lnSpc>
            </a:pPr>
            <a:r>
              <a:rPr lang="pl-PL" sz="1900" b="1" cap="small" dirty="0"/>
              <a:t>te same warunki co przy usłudze z BUR +</a:t>
            </a:r>
            <a:endParaRPr lang="pl-PL" sz="500" b="1" cap="small" dirty="0"/>
          </a:p>
          <a:p>
            <a:pPr>
              <a:lnSpc>
                <a:spcPct val="100000"/>
              </a:lnSpc>
            </a:pPr>
            <a:endParaRPr lang="pl-PL" sz="500" b="1" cap="small" dirty="0"/>
          </a:p>
          <a:p>
            <a:pPr marL="447675" indent="-447675" algn="just">
              <a:lnSpc>
                <a:spcPct val="100000"/>
              </a:lnSpc>
              <a:buClr>
                <a:srgbClr val="00B050"/>
              </a:buClr>
              <a:buFont typeface="Wingdings" panose="05000000000000000000" pitchFamily="2" charset="2"/>
              <a:buChar char="Ø"/>
            </a:pPr>
            <a:r>
              <a:rPr lang="pl-PL" sz="1850" dirty="0"/>
              <a:t>Zlecenie usługi rozwojowej Podmiotowi spoza BUR może nastąpić najwcześniej po </a:t>
            </a:r>
            <a:r>
              <a:rPr lang="pl-PL" sz="1850" b="1" dirty="0"/>
              <a:t>21 dniach kalendarzowych od dnia złożenia zamówienia</a:t>
            </a:r>
            <a:r>
              <a:rPr lang="pl-PL" sz="1850" dirty="0"/>
              <a:t> na konkretną usługę rozwojową przy wykorzystaniu funkcjonalności dostępnej w BUR </a:t>
            </a:r>
            <a:r>
              <a:rPr lang="pl-PL" sz="1850" u="sng" dirty="0"/>
              <a:t>(tj. po wygaśnięciu terminu ważności ogłoszenia na giełdzie usług);</a:t>
            </a:r>
            <a:endParaRPr lang="pl-PL" sz="1850" dirty="0"/>
          </a:p>
          <a:p>
            <a:pPr marL="447675" indent="-447675" algn="just">
              <a:lnSpc>
                <a:spcPct val="100000"/>
              </a:lnSpc>
              <a:buClr>
                <a:srgbClr val="00B050"/>
              </a:buClr>
              <a:buFont typeface="Wingdings" panose="05000000000000000000" pitchFamily="2" charset="2"/>
              <a:buChar char="Ø"/>
            </a:pPr>
            <a:r>
              <a:rPr lang="pl-PL" sz="1850" dirty="0"/>
              <a:t>Jeżeli zamówienie usługi na giełdzie usług w BUR </a:t>
            </a:r>
            <a:r>
              <a:rPr lang="pl-PL" sz="1850" b="1" dirty="0"/>
              <a:t>nie przyniosło </a:t>
            </a:r>
            <a:r>
              <a:rPr lang="pl-PL" sz="1850" dirty="0"/>
              <a:t>skutku dla wyboru usługi rozwojowej poza Systemem BUR </a:t>
            </a:r>
            <a:r>
              <a:rPr lang="pl-PL" sz="1850" b="1" dirty="0"/>
              <a:t>istnieje konieczność zastosowania zasady konkurencyjności lub rozeznania rynku </a:t>
            </a:r>
            <a:r>
              <a:rPr lang="pl-PL" sz="1850" dirty="0"/>
              <a:t>zgodnie z zapisami Wytycznych w zakresie kwalifikowalności wydatków w ramach Europejskiego Funduszu Rozwoju Regionalnego, Europejskiego Funduszu Społecznego oraz Funduszu Spójności na lata 2014-2020 pkt. 6.5;</a:t>
            </a:r>
          </a:p>
          <a:p>
            <a:pPr marL="447675" indent="-447675" algn="just">
              <a:lnSpc>
                <a:spcPct val="100000"/>
              </a:lnSpc>
              <a:buClr>
                <a:srgbClr val="00B050"/>
              </a:buClr>
              <a:buFont typeface="Wingdings" panose="05000000000000000000" pitchFamily="2" charset="2"/>
              <a:buChar char="Ø"/>
            </a:pPr>
            <a:r>
              <a:rPr lang="pl-PL" sz="1850" b="1" dirty="0"/>
              <a:t>Weryfikacja dostępności usługi w BUR </a:t>
            </a:r>
            <a:r>
              <a:rPr lang="pl-PL" sz="1850" u="sng" dirty="0"/>
              <a:t>prowadzona będzie także przez Operatora </a:t>
            </a:r>
            <a:r>
              <a:rPr lang="pl-PL" sz="1850" dirty="0"/>
              <a:t>– za moment stwierdzenia braku usługi traktuje się datę i godzinę wpływu mailowej informacji o braku konkretnej usługi od Przedsiębiorcy do Operatora: </a:t>
            </a:r>
            <a:r>
              <a:rPr lang="pl-PL" sz="1850" b="1" dirty="0"/>
              <a:t>nowoczesnekompetencje.chemia@hrp.com.pl.</a:t>
            </a:r>
            <a:r>
              <a:rPr lang="pl-PL" sz="1850" dirty="0"/>
              <a:t> </a:t>
            </a:r>
            <a:r>
              <a:rPr lang="pl-PL" sz="1850" u="sng" dirty="0"/>
              <a:t>Zgłoszenie o braku usługi polega na przesłaniu Oświadczenia o braku usługi w BUR </a:t>
            </a:r>
            <a:r>
              <a:rPr lang="pl-PL" sz="1850" dirty="0"/>
              <a:t>– stanowiącego Załącznik nr 10 do Regulaminu;</a:t>
            </a:r>
          </a:p>
        </p:txBody>
      </p:sp>
    </p:spTree>
    <p:extLst>
      <p:ext uri="{BB962C8B-B14F-4D97-AF65-F5344CB8AC3E}">
        <p14:creationId xmlns:p14="http://schemas.microsoft.com/office/powerpoint/2010/main" val="224363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834886" y="94840"/>
            <a:ext cx="10336696" cy="978586"/>
          </a:xfrm>
        </p:spPr>
        <p:txBody>
          <a:bodyPr anchor="ctr">
            <a:normAutofit/>
          </a:bodyPr>
          <a:lstStyle/>
          <a:p>
            <a:pPr algn="ctr"/>
            <a:r>
              <a:rPr lang="pl-PL" sz="3500" b="1" dirty="0">
                <a:solidFill>
                  <a:srgbClr val="00B050"/>
                </a:solidFill>
              </a:rPr>
              <a:t>USŁUGA SPOZA BUR</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891433"/>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Podtytuł 2">
            <a:extLst>
              <a:ext uri="{FF2B5EF4-FFF2-40B4-BE49-F238E27FC236}">
                <a16:creationId xmlns:a16="http://schemas.microsoft.com/office/drawing/2014/main" id="{53DBC14D-24B9-41BF-93A2-EA361F5397AC}"/>
              </a:ext>
            </a:extLst>
          </p:cNvPr>
          <p:cNvSpPr>
            <a:spLocks noGrp="1"/>
          </p:cNvSpPr>
          <p:nvPr>
            <p:ph type="subTitle" idx="1"/>
          </p:nvPr>
        </p:nvSpPr>
        <p:spPr>
          <a:xfrm>
            <a:off x="834886" y="1419670"/>
            <a:ext cx="10429462" cy="3738736"/>
          </a:xfrm>
        </p:spPr>
        <p:txBody>
          <a:bodyPr vert="horz" lIns="91440" tIns="45720" rIns="91440" bIns="45720" rtlCol="0" anchor="ctr">
            <a:noAutofit/>
          </a:bodyPr>
          <a:lstStyle/>
          <a:p>
            <a:pPr>
              <a:lnSpc>
                <a:spcPct val="100000"/>
              </a:lnSpc>
            </a:pPr>
            <a:endParaRPr lang="pl-PL" sz="1850" dirty="0"/>
          </a:p>
          <a:p>
            <a:pPr marL="447675" indent="-447675" algn="just">
              <a:lnSpc>
                <a:spcPct val="100000"/>
              </a:lnSpc>
              <a:buClr>
                <a:srgbClr val="00B050"/>
              </a:buClr>
              <a:buFont typeface="Wingdings" panose="05000000000000000000" pitchFamily="2" charset="2"/>
              <a:buChar char="Ø"/>
            </a:pPr>
            <a:r>
              <a:rPr lang="pl-PL" sz="1850" dirty="0"/>
              <a:t>Zakup usługi rozwojowej poza BUR </a:t>
            </a:r>
            <a:r>
              <a:rPr lang="pl-PL" sz="1850" b="1" dirty="0"/>
              <a:t>będzie możliwy tylko i wyłącznie w sytuacji</a:t>
            </a:r>
            <a:r>
              <a:rPr lang="pl-PL" sz="1850" dirty="0"/>
              <a:t>, </a:t>
            </a:r>
            <a:r>
              <a:rPr lang="pl-PL" sz="1850" u="sng" dirty="0"/>
              <a:t>gdy usługa nie będzie dostępna w BUR,</a:t>
            </a:r>
            <a:r>
              <a:rPr lang="pl-PL" sz="1850" dirty="0"/>
              <a:t> zaś firma szkoleniowa/doradcza będzie zobowiązana:</a:t>
            </a:r>
            <a:endParaRPr lang="pl-PL" sz="300" dirty="0"/>
          </a:p>
          <a:p>
            <a:pPr marL="447675" indent="-447675" algn="just">
              <a:lnSpc>
                <a:spcPct val="100000"/>
              </a:lnSpc>
              <a:buClr>
                <a:srgbClr val="00B050"/>
              </a:buClr>
              <a:buFont typeface="Wingdings" panose="05000000000000000000" pitchFamily="2" charset="2"/>
              <a:buChar char="Ø"/>
            </a:pPr>
            <a:endParaRPr lang="pl-PL" sz="300" dirty="0"/>
          </a:p>
          <a:p>
            <a:pPr marL="914400" lvl="1" indent="-457200" algn="just">
              <a:lnSpc>
                <a:spcPct val="100000"/>
              </a:lnSpc>
              <a:buClr>
                <a:srgbClr val="00B050"/>
              </a:buClr>
              <a:buSzPct val="120000"/>
              <a:buFont typeface="Arial" panose="020B0604020202020204" pitchFamily="34" charset="0"/>
              <a:buChar char="•"/>
            </a:pPr>
            <a:r>
              <a:rPr lang="pl-PL" sz="1850" dirty="0"/>
              <a:t>spełnić wymagania, o których mowa w Rozporządzeniu BUR  w celu zapewnienia prawidłowej jakości realizowanych usług (w tym ich monitorowania i oceny) oraz </a:t>
            </a:r>
          </a:p>
          <a:p>
            <a:pPr marL="914400" lvl="1" indent="-457200" algn="just">
              <a:lnSpc>
                <a:spcPct val="100000"/>
              </a:lnSpc>
              <a:buClr>
                <a:srgbClr val="00B050"/>
              </a:buClr>
              <a:buSzPct val="120000"/>
              <a:buFont typeface="Arial" panose="020B0604020202020204" pitchFamily="34" charset="0"/>
              <a:buChar char="•"/>
            </a:pPr>
            <a:r>
              <a:rPr lang="pl-PL" sz="1850" dirty="0"/>
              <a:t>wypełnić kartę usługi rozwojowej, stanowiącą Załącznik nr 5 do Regulaminu, zgodnie z wymaganiami Regulaminu BUR</a:t>
            </a:r>
          </a:p>
          <a:p>
            <a:pPr lvl="1" algn="just">
              <a:lnSpc>
                <a:spcPct val="100000"/>
              </a:lnSpc>
              <a:buClr>
                <a:srgbClr val="00B050"/>
              </a:buClr>
              <a:buSzPct val="120000"/>
            </a:pPr>
            <a:endParaRPr lang="pl-PL" sz="1850" dirty="0"/>
          </a:p>
          <a:p>
            <a:pPr marL="447675" lvl="1" indent="-447675" algn="just">
              <a:lnSpc>
                <a:spcPct val="100000"/>
              </a:lnSpc>
              <a:buClr>
                <a:srgbClr val="00B050"/>
              </a:buClr>
              <a:buFont typeface="Wingdings" panose="05000000000000000000" pitchFamily="2" charset="2"/>
              <a:buChar char="Ø"/>
            </a:pPr>
            <a:r>
              <a:rPr lang="pl-PL" sz="1850" dirty="0"/>
              <a:t>W przypadku realizacji usługi spoza BUR </a:t>
            </a:r>
            <a:r>
              <a:rPr lang="pl-PL" sz="1850" b="1" dirty="0"/>
              <a:t>Przedsiębiorca jest zobowiązany </a:t>
            </a:r>
            <a:r>
              <a:rPr lang="pl-PL" sz="1850" dirty="0"/>
              <a:t>do </a:t>
            </a:r>
            <a:r>
              <a:rPr lang="pl-PL" sz="1850" u="sng" dirty="0"/>
              <a:t>zawarcia trójstronnej umowy o świadczenie usługi rozwojowej z Dostawcą Usług i Operatorem </a:t>
            </a:r>
            <a:r>
              <a:rPr lang="pl-PL" sz="1850" dirty="0"/>
              <a:t>oraz do dostarczenia jej skanu wraz z dokumentami rozliczeniowymi Operatorowi. </a:t>
            </a:r>
            <a:endParaRPr lang="en-US" sz="1850" dirty="0"/>
          </a:p>
        </p:txBody>
      </p:sp>
    </p:spTree>
    <p:extLst>
      <p:ext uri="{BB962C8B-B14F-4D97-AF65-F5344CB8AC3E}">
        <p14:creationId xmlns:p14="http://schemas.microsoft.com/office/powerpoint/2010/main" val="100219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8C8F059A-4B2B-462A-A272-212E8ADD9039}"/>
              </a:ext>
            </a:extLst>
          </p:cNvPr>
          <p:cNvSpPr>
            <a:spLocks noGrp="1"/>
          </p:cNvSpPr>
          <p:nvPr>
            <p:ph type="subTitle" idx="1"/>
          </p:nvPr>
        </p:nvSpPr>
        <p:spPr>
          <a:xfrm>
            <a:off x="577596" y="1431235"/>
            <a:ext cx="11036808" cy="1484242"/>
          </a:xfrm>
        </p:spPr>
        <p:txBody>
          <a:bodyPr>
            <a:noAutofit/>
          </a:bodyPr>
          <a:lstStyle/>
          <a:p>
            <a:pPr marL="342900" indent="-342900" algn="just">
              <a:lnSpc>
                <a:spcPct val="150000"/>
              </a:lnSpc>
              <a:buClr>
                <a:srgbClr val="00B050"/>
              </a:buClr>
              <a:buFont typeface="Wingdings" panose="05000000000000000000" pitchFamily="2" charset="2"/>
              <a:buChar char="Ø"/>
            </a:pPr>
            <a:r>
              <a:rPr lang="pl-PL" sz="2200" b="1" u="sng" dirty="0"/>
              <a:t>"ZIELONA CHEMIA”</a:t>
            </a:r>
          </a:p>
          <a:p>
            <a:pPr marL="800100" lvl="1" indent="-342900" algn="just">
              <a:lnSpc>
                <a:spcPct val="150000"/>
              </a:lnSpc>
              <a:buClr>
                <a:srgbClr val="00B050"/>
              </a:buClr>
              <a:buFont typeface="Wingdings" panose="05000000000000000000" pitchFamily="2" charset="2"/>
              <a:buChar char="§"/>
            </a:pPr>
            <a:r>
              <a:rPr lang="pl-PL" sz="2200" dirty="0"/>
              <a:t>Specjaliści ds. rekrutacji.</a:t>
            </a:r>
          </a:p>
          <a:p>
            <a:pPr marL="800100" lvl="1" indent="-342900" algn="just">
              <a:lnSpc>
                <a:spcPct val="150000"/>
              </a:lnSpc>
              <a:buClr>
                <a:srgbClr val="00B050"/>
              </a:buClr>
              <a:buFont typeface="Wingdings" panose="05000000000000000000" pitchFamily="2" charset="2"/>
              <a:buChar char="§"/>
            </a:pPr>
            <a:r>
              <a:rPr lang="pl-PL" sz="2200" dirty="0"/>
              <a:t>Ekspert ds. oceny kart usług rozwojowych.	</a:t>
            </a:r>
          </a:p>
          <a:p>
            <a:pPr marL="342900" indent="-342900" algn="just">
              <a:lnSpc>
                <a:spcPct val="150000"/>
              </a:lnSpc>
              <a:buClr>
                <a:srgbClr val="00B050"/>
              </a:buClr>
              <a:buFont typeface="Wingdings" panose="05000000000000000000" pitchFamily="2" charset="2"/>
              <a:buChar char="Ø"/>
            </a:pPr>
            <a:endParaRPr lang="pl-PL" sz="2200" b="1" i="0" u="none" strike="noStrike" baseline="0" dirty="0">
              <a:cs typeface="Calibri" panose="020F0502020204030204" pitchFamily="34" charset="0"/>
            </a:endParaRPr>
          </a:p>
        </p:txBody>
      </p:sp>
      <p:sp>
        <p:nvSpPr>
          <p:cNvPr id="4" name="Tytuł 1">
            <a:extLst>
              <a:ext uri="{FF2B5EF4-FFF2-40B4-BE49-F238E27FC236}">
                <a16:creationId xmlns:a16="http://schemas.microsoft.com/office/drawing/2014/main" id="{1A3275B6-0334-4BD3-B789-025F4E9D041B}"/>
              </a:ext>
            </a:extLst>
          </p:cNvPr>
          <p:cNvSpPr txBox="1">
            <a:spLocks/>
          </p:cNvSpPr>
          <p:nvPr/>
        </p:nvSpPr>
        <p:spPr>
          <a:xfrm>
            <a:off x="828260" y="128159"/>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PODZIAŁ ZADAŃ</a:t>
            </a:r>
          </a:p>
        </p:txBody>
      </p:sp>
      <p:cxnSp>
        <p:nvCxnSpPr>
          <p:cNvPr id="8" name="Łącznik prosty 7">
            <a:extLst>
              <a:ext uri="{FF2B5EF4-FFF2-40B4-BE49-F238E27FC236}">
                <a16:creationId xmlns:a16="http://schemas.microsoft.com/office/drawing/2014/main" id="{7E8970E8-4132-4CFE-944C-DFECB2013781}"/>
              </a:ext>
            </a:extLst>
          </p:cNvPr>
          <p:cNvCxnSpPr/>
          <p:nvPr/>
        </p:nvCxnSpPr>
        <p:spPr>
          <a:xfrm>
            <a:off x="927652" y="874643"/>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Podtytuł 2">
            <a:extLst>
              <a:ext uri="{FF2B5EF4-FFF2-40B4-BE49-F238E27FC236}">
                <a16:creationId xmlns:a16="http://schemas.microsoft.com/office/drawing/2014/main" id="{C548C14B-BF86-454D-864A-60B53817CBF5}"/>
              </a:ext>
            </a:extLst>
          </p:cNvPr>
          <p:cNvSpPr txBox="1">
            <a:spLocks/>
          </p:cNvSpPr>
          <p:nvPr/>
        </p:nvSpPr>
        <p:spPr>
          <a:xfrm>
            <a:off x="577596" y="3635461"/>
            <a:ext cx="11036808" cy="281608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50000"/>
              </a:lnSpc>
              <a:buClr>
                <a:srgbClr val="00B050"/>
              </a:buClr>
              <a:buFont typeface="Wingdings" panose="05000000000000000000" pitchFamily="2" charset="2"/>
              <a:buChar char="Ø"/>
            </a:pPr>
            <a:r>
              <a:rPr lang="pl-PL" sz="2200" b="1" u="sng" dirty="0"/>
              <a:t>HRP GRANTS SP. Z O.O.</a:t>
            </a:r>
          </a:p>
          <a:p>
            <a:pPr marL="800100" lvl="1" indent="-342900" algn="just">
              <a:lnSpc>
                <a:spcPct val="150000"/>
              </a:lnSpc>
              <a:buClr>
                <a:srgbClr val="00B050"/>
              </a:buClr>
              <a:buFont typeface="Wingdings" panose="05000000000000000000" pitchFamily="2" charset="2"/>
              <a:buChar char="§"/>
            </a:pPr>
            <a:r>
              <a:rPr lang="pl-PL" sz="2200" dirty="0"/>
              <a:t>Specjaliści ds. kontroli.</a:t>
            </a:r>
          </a:p>
          <a:p>
            <a:pPr marL="800100" lvl="1" indent="-342900" algn="just">
              <a:lnSpc>
                <a:spcPct val="150000"/>
              </a:lnSpc>
              <a:buClr>
                <a:srgbClr val="00B050"/>
              </a:buClr>
              <a:buFont typeface="Wingdings" panose="05000000000000000000" pitchFamily="2" charset="2"/>
              <a:buChar char="§"/>
            </a:pPr>
            <a:r>
              <a:rPr lang="pl-PL" sz="2200" dirty="0"/>
              <a:t>System informatyczny.</a:t>
            </a:r>
          </a:p>
          <a:p>
            <a:pPr marL="800100" lvl="1" indent="-342900" algn="just">
              <a:lnSpc>
                <a:spcPct val="150000"/>
              </a:lnSpc>
              <a:buClr>
                <a:srgbClr val="00B050"/>
              </a:buClr>
              <a:buFont typeface="Wingdings" panose="05000000000000000000" pitchFamily="2" charset="2"/>
              <a:buChar char="§"/>
            </a:pPr>
            <a:r>
              <a:rPr lang="pl-PL" sz="2200" dirty="0"/>
              <a:t>Usługi </a:t>
            </a:r>
            <a:r>
              <a:rPr lang="pl-PL" sz="2200" dirty="0" err="1"/>
              <a:t>rozowjowe</a:t>
            </a:r>
            <a:r>
              <a:rPr lang="pl-PL" sz="2200" dirty="0"/>
              <a:t> (weryfikacja dokumentów, rozliczanie usług).	</a:t>
            </a:r>
          </a:p>
          <a:p>
            <a:pPr marL="342900" indent="-342900" algn="just">
              <a:lnSpc>
                <a:spcPct val="150000"/>
              </a:lnSpc>
              <a:buClr>
                <a:srgbClr val="00B050"/>
              </a:buClr>
              <a:buFont typeface="Wingdings" panose="05000000000000000000" pitchFamily="2" charset="2"/>
              <a:buChar char="Ø"/>
            </a:pPr>
            <a:endParaRPr lang="pl-PL" sz="2200" b="1" dirty="0">
              <a:cs typeface="Calibri" panose="020F0502020204030204" pitchFamily="34" charset="0"/>
            </a:endParaRPr>
          </a:p>
        </p:txBody>
      </p:sp>
    </p:spTree>
    <p:extLst>
      <p:ext uri="{BB962C8B-B14F-4D97-AF65-F5344CB8AC3E}">
        <p14:creationId xmlns:p14="http://schemas.microsoft.com/office/powerpoint/2010/main" val="1073873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834886" y="94840"/>
            <a:ext cx="10336696" cy="978586"/>
          </a:xfrm>
        </p:spPr>
        <p:txBody>
          <a:bodyPr anchor="ctr">
            <a:normAutofit/>
          </a:bodyPr>
          <a:lstStyle/>
          <a:p>
            <a:pPr algn="ctr"/>
            <a:r>
              <a:rPr lang="pl-PL" sz="3600" b="1" dirty="0">
                <a:solidFill>
                  <a:srgbClr val="00B050"/>
                </a:solidFill>
              </a:rPr>
              <a:t>REFUNDACJA/OPŁATA</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891433"/>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Podtytuł 2">
            <a:extLst>
              <a:ext uri="{FF2B5EF4-FFF2-40B4-BE49-F238E27FC236}">
                <a16:creationId xmlns:a16="http://schemas.microsoft.com/office/drawing/2014/main" id="{53DBC14D-24B9-41BF-93A2-EA361F5397AC}"/>
              </a:ext>
            </a:extLst>
          </p:cNvPr>
          <p:cNvSpPr>
            <a:spLocks noGrp="1"/>
          </p:cNvSpPr>
          <p:nvPr>
            <p:ph type="subTitle" idx="1"/>
          </p:nvPr>
        </p:nvSpPr>
        <p:spPr>
          <a:xfrm>
            <a:off x="834886" y="2227831"/>
            <a:ext cx="10429462" cy="3738736"/>
          </a:xfrm>
        </p:spPr>
        <p:txBody>
          <a:bodyPr vert="horz" lIns="91440" tIns="45720" rIns="91440" bIns="45720" rtlCol="0" anchor="ctr">
            <a:noAutofit/>
          </a:bodyPr>
          <a:lstStyle/>
          <a:p>
            <a:pPr algn="just">
              <a:lnSpc>
                <a:spcPct val="100000"/>
              </a:lnSpc>
            </a:pPr>
            <a:r>
              <a:rPr lang="pl-PL" sz="1800" b="1" kern="50" dirty="0">
                <a:solidFill>
                  <a:srgbClr val="00B050"/>
                </a:solidFill>
                <a:effectLst/>
                <a:ea typeface="Times New Roman" panose="02020603050405020304" pitchFamily="18" charset="0"/>
                <a:cs typeface="Calibri" panose="020F0502020204030204" pitchFamily="34" charset="0"/>
              </a:rPr>
              <a:t>DLA USŁUG Z BUR</a:t>
            </a:r>
            <a:endParaRPr lang="pl-PL" sz="300" b="1" kern="50" dirty="0">
              <a:solidFill>
                <a:srgbClr val="00B050"/>
              </a:solidFill>
              <a:effectLst/>
              <a:ea typeface="Times New Roman" panose="02020603050405020304" pitchFamily="18" charset="0"/>
              <a:cs typeface="Calibri" panose="020F0502020204030204" pitchFamily="34" charset="0"/>
            </a:endParaRPr>
          </a:p>
          <a:p>
            <a:pPr algn="just">
              <a:lnSpc>
                <a:spcPct val="100000"/>
              </a:lnSpc>
            </a:pPr>
            <a:endParaRPr lang="pl-PL" sz="300" b="1" kern="50" dirty="0">
              <a:solidFill>
                <a:srgbClr val="00B050"/>
              </a:solidFill>
              <a:ea typeface="Times New Roman" panose="02020603050405020304" pitchFamily="18" charset="0"/>
              <a:cs typeface="Calibri" panose="020F0502020204030204" pitchFamily="34" charset="0"/>
            </a:endParaRPr>
          </a:p>
          <a:p>
            <a:pPr algn="just">
              <a:lnSpc>
                <a:spcPct val="100000"/>
              </a:lnSpc>
            </a:pPr>
            <a:r>
              <a:rPr lang="pl-PL" sz="1800" kern="50" dirty="0">
                <a:solidFill>
                  <a:srgbClr val="000000"/>
                </a:solidFill>
                <a:effectLst/>
                <a:ea typeface="Times New Roman" panose="02020603050405020304" pitchFamily="18" charset="0"/>
                <a:cs typeface="Calibri" panose="020F0502020204030204" pitchFamily="34" charset="0"/>
              </a:rPr>
              <a:t>System </a:t>
            </a:r>
            <a:r>
              <a:rPr lang="pl-PL" sz="1800" kern="50" dirty="0" err="1">
                <a:solidFill>
                  <a:srgbClr val="000000"/>
                </a:solidFill>
                <a:effectLst/>
                <a:ea typeface="Times New Roman" panose="02020603050405020304" pitchFamily="18" charset="0"/>
                <a:cs typeface="Calibri" panose="020F0502020204030204" pitchFamily="34" charset="0"/>
              </a:rPr>
              <a:t>refundacyjno</a:t>
            </a:r>
            <a:r>
              <a:rPr lang="pl-PL" sz="1800" kern="50" dirty="0">
                <a:solidFill>
                  <a:srgbClr val="000000"/>
                </a:solidFill>
                <a:effectLst/>
                <a:ea typeface="Times New Roman" panose="02020603050405020304" pitchFamily="18" charset="0"/>
                <a:cs typeface="Calibri" panose="020F0502020204030204" pitchFamily="34" charset="0"/>
              </a:rPr>
              <a:t> – zaliczkowy </a:t>
            </a:r>
            <a:r>
              <a:rPr lang="pl-PL" sz="1800" b="1" kern="50" dirty="0">
                <a:solidFill>
                  <a:srgbClr val="000000"/>
                </a:solidFill>
                <a:effectLst/>
                <a:ea typeface="Times New Roman" panose="02020603050405020304" pitchFamily="18" charset="0"/>
                <a:cs typeface="Calibri" panose="020F0502020204030204" pitchFamily="34" charset="0"/>
              </a:rPr>
              <a:t>polega na wypłacie zaliczki </a:t>
            </a:r>
            <a:r>
              <a:rPr lang="pl-PL" sz="1800" kern="50" dirty="0">
                <a:solidFill>
                  <a:srgbClr val="000000"/>
                </a:solidFill>
                <a:effectLst/>
                <a:ea typeface="Times New Roman" panose="02020603050405020304" pitchFamily="18" charset="0"/>
                <a:cs typeface="Calibri" panose="020F0502020204030204" pitchFamily="34" charset="0"/>
              </a:rPr>
              <a:t>na poczet opłacenia usługi rozwojowej przez Przedsiębiorcę w </a:t>
            </a:r>
            <a:r>
              <a:rPr lang="pl-PL" sz="1800" u="sng" kern="50" dirty="0">
                <a:solidFill>
                  <a:srgbClr val="000000"/>
                </a:solidFill>
                <a:effectLst/>
                <a:ea typeface="Times New Roman" panose="02020603050405020304" pitchFamily="18" charset="0"/>
                <a:cs typeface="Calibri" panose="020F0502020204030204" pitchFamily="34" charset="0"/>
              </a:rPr>
              <a:t>wysokości maksymalnie 50% wartości netto tej usługi </a:t>
            </a:r>
            <a:r>
              <a:rPr lang="pl-PL" sz="1800" kern="50" dirty="0">
                <a:solidFill>
                  <a:srgbClr val="000000"/>
                </a:solidFill>
                <a:effectLst/>
                <a:ea typeface="Times New Roman" panose="02020603050405020304" pitchFamily="18" charset="0"/>
                <a:cs typeface="Calibri" panose="020F0502020204030204" pitchFamily="34" charset="0"/>
              </a:rPr>
              <a:t>(na podstawie faktury otrzymanej po zakończeniu usług). </a:t>
            </a:r>
            <a:r>
              <a:rPr lang="pl-PL" sz="1800" b="1" kern="50" dirty="0">
                <a:solidFill>
                  <a:srgbClr val="000000"/>
                </a:solidFill>
                <a:effectLst/>
                <a:ea typeface="Times New Roman" panose="02020603050405020304" pitchFamily="18" charset="0"/>
                <a:cs typeface="Calibri" panose="020F0502020204030204" pitchFamily="34" charset="0"/>
              </a:rPr>
              <a:t>Zakup usługi w BUR dokonywany </a:t>
            </a:r>
            <a:r>
              <a:rPr lang="pl-PL" sz="1800" kern="50" dirty="0">
                <a:solidFill>
                  <a:srgbClr val="000000"/>
                </a:solidFill>
                <a:effectLst/>
                <a:ea typeface="Times New Roman" panose="02020603050405020304" pitchFamily="18" charset="0"/>
                <a:cs typeface="Calibri" panose="020F0502020204030204" pitchFamily="34" charset="0"/>
              </a:rPr>
              <a:t>jest w całości </a:t>
            </a:r>
            <a:r>
              <a:rPr lang="pl-PL" sz="1800" u="sng" kern="50" dirty="0">
                <a:solidFill>
                  <a:srgbClr val="000000"/>
                </a:solidFill>
                <a:effectLst/>
                <a:ea typeface="Times New Roman" panose="02020603050405020304" pitchFamily="18" charset="0"/>
                <a:cs typeface="Calibri" panose="020F0502020204030204" pitchFamily="34" charset="0"/>
              </a:rPr>
              <a:t>przez Przedsiębiorcę z otrzymanej zaliczki i środków własnych</a:t>
            </a:r>
            <a:r>
              <a:rPr lang="pl-PL" sz="1800" kern="50" dirty="0">
                <a:solidFill>
                  <a:srgbClr val="000000"/>
                </a:solidFill>
                <a:effectLst/>
                <a:ea typeface="Times New Roman" panose="02020603050405020304" pitchFamily="18" charset="0"/>
                <a:cs typeface="Calibri" panose="020F0502020204030204" pitchFamily="34" charset="0"/>
              </a:rPr>
              <a:t> (co najmniej 50% wartości netto usługi). Po zakończeniu udziału i przekazaniu niezbędnych dokumentów do Operatora </a:t>
            </a:r>
            <a:r>
              <a:rPr lang="pl-PL" sz="1800" b="1" kern="50" dirty="0">
                <a:solidFill>
                  <a:srgbClr val="000000"/>
                </a:solidFill>
                <a:effectLst/>
                <a:ea typeface="Times New Roman" panose="02020603050405020304" pitchFamily="18" charset="0"/>
                <a:cs typeface="Calibri" panose="020F0502020204030204" pitchFamily="34" charset="0"/>
              </a:rPr>
              <a:t>następuje refundacja </a:t>
            </a:r>
            <a:r>
              <a:rPr lang="pl-PL" sz="1800" u="sng" kern="50" dirty="0">
                <a:solidFill>
                  <a:srgbClr val="000000"/>
                </a:solidFill>
                <a:effectLst/>
                <a:ea typeface="Times New Roman" panose="02020603050405020304" pitchFamily="18" charset="0"/>
                <a:cs typeface="Calibri" panose="020F0502020204030204" pitchFamily="34" charset="0"/>
              </a:rPr>
              <a:t>co najmniej 30% wartości usługi netto.</a:t>
            </a:r>
            <a:endParaRPr lang="pl-PL" sz="1800" u="sng" dirty="0">
              <a:effectLst/>
              <a:ea typeface="Calibri" panose="020F0502020204030204" pitchFamily="34" charset="0"/>
              <a:cs typeface="Calibri" panose="020F0502020204030204" pitchFamily="34" charset="0"/>
            </a:endParaRPr>
          </a:p>
          <a:p>
            <a:pPr algn="just">
              <a:lnSpc>
                <a:spcPct val="100000"/>
              </a:lnSpc>
            </a:pPr>
            <a:endParaRPr lang="pl-PL" sz="1800" dirty="0"/>
          </a:p>
          <a:p>
            <a:pPr algn="just">
              <a:lnSpc>
                <a:spcPct val="100000"/>
              </a:lnSpc>
            </a:pPr>
            <a:r>
              <a:rPr lang="pl-PL" sz="1800" b="1" kern="50" dirty="0">
                <a:solidFill>
                  <a:srgbClr val="00B050"/>
                </a:solidFill>
                <a:effectLst/>
                <a:ea typeface="Times New Roman" panose="02020603050405020304" pitchFamily="18" charset="0"/>
                <a:cs typeface="Calibri" panose="020F0502020204030204" pitchFamily="34" charset="0"/>
              </a:rPr>
              <a:t>DLA USŁUG SPOZA  BUR</a:t>
            </a:r>
            <a:endParaRPr lang="pl-PL" sz="300" b="1" kern="50" dirty="0">
              <a:solidFill>
                <a:srgbClr val="00B050"/>
              </a:solidFill>
              <a:effectLst/>
              <a:ea typeface="Times New Roman" panose="02020603050405020304" pitchFamily="18" charset="0"/>
              <a:cs typeface="Calibri" panose="020F0502020204030204" pitchFamily="34" charset="0"/>
            </a:endParaRPr>
          </a:p>
          <a:p>
            <a:pPr algn="just">
              <a:lnSpc>
                <a:spcPct val="100000"/>
              </a:lnSpc>
            </a:pPr>
            <a:endParaRPr lang="pl-PL" sz="300" b="1" kern="50" dirty="0">
              <a:solidFill>
                <a:srgbClr val="00B050"/>
              </a:solidFill>
              <a:ea typeface="Times New Roman" panose="02020603050405020304" pitchFamily="18" charset="0"/>
              <a:cs typeface="Calibri" panose="020F0502020204030204" pitchFamily="34" charset="0"/>
            </a:endParaRPr>
          </a:p>
          <a:p>
            <a:pPr algn="just">
              <a:lnSpc>
                <a:spcPct val="100000"/>
              </a:lnSpc>
            </a:pPr>
            <a:r>
              <a:rPr lang="pl-PL" sz="1800" kern="50" dirty="0">
                <a:solidFill>
                  <a:srgbClr val="000000"/>
                </a:solidFill>
                <a:effectLst/>
                <a:ea typeface="Times New Roman" panose="02020603050405020304" pitchFamily="18" charset="0"/>
                <a:cs typeface="Calibri" panose="020F0502020204030204" pitchFamily="34" charset="0"/>
              </a:rPr>
              <a:t>Finansowanie usług rozwojowych spoza BUR realizowanych dla Przedsiębiorców będzie się odbywało </a:t>
            </a:r>
            <a:r>
              <a:rPr lang="pl-PL" sz="1800" b="1" kern="50" dirty="0">
                <a:solidFill>
                  <a:srgbClr val="000000"/>
                </a:solidFill>
                <a:effectLst/>
                <a:ea typeface="Times New Roman" panose="02020603050405020304" pitchFamily="18" charset="0"/>
                <a:cs typeface="Calibri" panose="020F0502020204030204" pitchFamily="34" charset="0"/>
              </a:rPr>
              <a:t>poprzez opłatę, co do zasady 100 % kosztu usługi rozwojowej przez Operatora </a:t>
            </a:r>
            <a:r>
              <a:rPr lang="pl-PL" sz="1800" kern="50" dirty="0">
                <a:solidFill>
                  <a:srgbClr val="000000"/>
                </a:solidFill>
                <a:effectLst/>
                <a:ea typeface="Times New Roman" panose="02020603050405020304" pitchFamily="18" charset="0"/>
                <a:cs typeface="Calibri" panose="020F0502020204030204" pitchFamily="34" charset="0"/>
              </a:rPr>
              <a:t>na konto Dostawcy usług, </a:t>
            </a:r>
            <a:r>
              <a:rPr lang="pl-PL" sz="1800" b="1" kern="50" dirty="0">
                <a:solidFill>
                  <a:srgbClr val="000000"/>
                </a:solidFill>
                <a:effectLst/>
                <a:ea typeface="Times New Roman" panose="02020603050405020304" pitchFamily="18" charset="0"/>
                <a:cs typeface="Calibri" panose="020F0502020204030204" pitchFamily="34" charset="0"/>
              </a:rPr>
              <a:t>po uprzedniej wpłacie przez Przedsiębiorcę </a:t>
            </a:r>
            <a:r>
              <a:rPr lang="pl-PL" sz="1800" u="sng" kern="50" dirty="0">
                <a:solidFill>
                  <a:srgbClr val="000000"/>
                </a:solidFill>
                <a:effectLst/>
                <a:ea typeface="Times New Roman" panose="02020603050405020304" pitchFamily="18" charset="0"/>
                <a:cs typeface="Calibri" panose="020F0502020204030204" pitchFamily="34" charset="0"/>
              </a:rPr>
              <a:t>na konto Operatora</a:t>
            </a:r>
            <a:r>
              <a:rPr lang="pl-PL" sz="1800" kern="50" dirty="0">
                <a:solidFill>
                  <a:srgbClr val="000000"/>
                </a:solidFill>
                <a:effectLst/>
                <a:ea typeface="Times New Roman" panose="02020603050405020304" pitchFamily="18" charset="0"/>
                <a:cs typeface="Calibri" panose="020F0502020204030204" pitchFamily="34" charset="0"/>
              </a:rPr>
              <a:t>: </a:t>
            </a:r>
            <a:r>
              <a:rPr lang="pl-PL" sz="1800" u="sng" kern="50" dirty="0">
                <a:solidFill>
                  <a:srgbClr val="000000"/>
                </a:solidFill>
                <a:effectLst/>
                <a:ea typeface="Times New Roman" panose="02020603050405020304" pitchFamily="18" charset="0"/>
                <a:cs typeface="Calibri" panose="020F0502020204030204" pitchFamily="34" charset="0"/>
              </a:rPr>
              <a:t>11 1140 1108 0000 2392 2700 1028</a:t>
            </a:r>
            <a:r>
              <a:rPr lang="pl-PL" sz="1800" kern="50" dirty="0">
                <a:solidFill>
                  <a:srgbClr val="000000"/>
                </a:solidFill>
                <a:effectLst/>
                <a:ea typeface="Times New Roman" panose="02020603050405020304" pitchFamily="18" charset="0"/>
                <a:cs typeface="Calibri" panose="020F0502020204030204" pitchFamily="34" charset="0"/>
              </a:rPr>
              <a:t> </a:t>
            </a:r>
            <a:r>
              <a:rPr lang="pl-PL" sz="1800" u="sng" kern="50" dirty="0">
                <a:solidFill>
                  <a:srgbClr val="000000"/>
                </a:solidFill>
                <a:effectLst/>
                <a:ea typeface="Times New Roman" panose="02020603050405020304" pitchFamily="18" charset="0"/>
                <a:cs typeface="Calibri" panose="020F0502020204030204" pitchFamily="34" charset="0"/>
              </a:rPr>
              <a:t>wkładu własnego oraz ewentualnej wpłacie przez Przedsiębiorcę Vat u (jeśli dotyczy) </a:t>
            </a:r>
            <a:r>
              <a:rPr lang="pl-PL" sz="1800" kern="50" dirty="0">
                <a:solidFill>
                  <a:srgbClr val="000000"/>
                </a:solidFill>
                <a:effectLst/>
                <a:ea typeface="Times New Roman" panose="02020603050405020304" pitchFamily="18" charset="0"/>
                <a:cs typeface="Calibri" panose="020F0502020204030204" pitchFamily="34" charset="0"/>
              </a:rPr>
              <a:t>na konto Dostawcy Usług.</a:t>
            </a:r>
            <a:endParaRPr lang="pl-PL" sz="1800" dirty="0">
              <a:effectLst/>
              <a:ea typeface="Calibri" panose="020F0502020204030204" pitchFamily="34" charset="0"/>
              <a:cs typeface="Calibri" panose="020F0502020204030204" pitchFamily="34" charset="0"/>
            </a:endParaRPr>
          </a:p>
          <a:p>
            <a:pPr algn="just">
              <a:lnSpc>
                <a:spcPct val="100000"/>
              </a:lnSpc>
            </a:pPr>
            <a:endParaRPr lang="pl-PL" sz="1800" b="1" kern="50" dirty="0">
              <a:solidFill>
                <a:srgbClr val="00B050"/>
              </a:solidFill>
              <a:effectLst/>
              <a:ea typeface="Times New Roman" panose="02020603050405020304" pitchFamily="18" charset="0"/>
              <a:cs typeface="Calibri" panose="020F0502020204030204" pitchFamily="34" charset="0"/>
            </a:endParaRPr>
          </a:p>
          <a:p>
            <a:pPr algn="just">
              <a:lnSpc>
                <a:spcPct val="100000"/>
              </a:lnSpc>
            </a:pPr>
            <a:endParaRPr lang="pl-PL" sz="1800" dirty="0"/>
          </a:p>
        </p:txBody>
      </p:sp>
    </p:spTree>
    <p:extLst>
      <p:ext uri="{BB962C8B-B14F-4D97-AF65-F5344CB8AC3E}">
        <p14:creationId xmlns:p14="http://schemas.microsoft.com/office/powerpoint/2010/main" val="846243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F54DCDF7-E71F-4A9E-B39C-CE2FBC23BDC3}"/>
              </a:ext>
            </a:extLst>
          </p:cNvPr>
          <p:cNvGraphicFramePr/>
          <p:nvPr>
            <p:extLst>
              <p:ext uri="{D42A27DB-BD31-4B8C-83A1-F6EECF244321}">
                <p14:modId xmlns:p14="http://schemas.microsoft.com/office/powerpoint/2010/main" val="3047765359"/>
              </p:ext>
            </p:extLst>
          </p:nvPr>
        </p:nvGraphicFramePr>
        <p:xfrm>
          <a:off x="709045" y="189960"/>
          <a:ext cx="10976517" cy="6515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CBFD4643-BEAD-4010-AEC2-F0C124909CC2}"/>
              </a:ext>
            </a:extLst>
          </p:cNvPr>
          <p:cNvSpPr txBox="1"/>
          <p:nvPr/>
        </p:nvSpPr>
        <p:spPr>
          <a:xfrm>
            <a:off x="3677480" y="389960"/>
            <a:ext cx="6299180" cy="492443"/>
          </a:xfrm>
          <a:prstGeom prst="rect">
            <a:avLst/>
          </a:prstGeom>
          <a:noFill/>
        </p:spPr>
        <p:txBody>
          <a:bodyPr wrap="square">
            <a:spAutoFit/>
          </a:bodyPr>
          <a:lstStyle/>
          <a:p>
            <a:pPr algn="ctr"/>
            <a:r>
              <a:rPr lang="pl-PL" sz="2600" b="1" dirty="0">
                <a:solidFill>
                  <a:srgbClr val="00B050"/>
                </a:solidFill>
              </a:rPr>
              <a:t>PROCES REFUNDACJI USŁUG Z BUR</a:t>
            </a:r>
            <a:endParaRPr lang="pl-PL" sz="2600" dirty="0"/>
          </a:p>
        </p:txBody>
      </p:sp>
    </p:spTree>
    <p:extLst>
      <p:ext uri="{BB962C8B-B14F-4D97-AF65-F5344CB8AC3E}">
        <p14:creationId xmlns:p14="http://schemas.microsoft.com/office/powerpoint/2010/main" val="2721792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F54DCDF7-E71F-4A9E-B39C-CE2FBC23BDC3}"/>
              </a:ext>
            </a:extLst>
          </p:cNvPr>
          <p:cNvGraphicFramePr/>
          <p:nvPr>
            <p:extLst>
              <p:ext uri="{D42A27DB-BD31-4B8C-83A1-F6EECF244321}">
                <p14:modId xmlns:p14="http://schemas.microsoft.com/office/powerpoint/2010/main" val="1595692151"/>
              </p:ext>
            </p:extLst>
          </p:nvPr>
        </p:nvGraphicFramePr>
        <p:xfrm>
          <a:off x="607741" y="-116936"/>
          <a:ext cx="10976517" cy="6515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CBFD4643-BEAD-4010-AEC2-F0C124909CC2}"/>
              </a:ext>
            </a:extLst>
          </p:cNvPr>
          <p:cNvSpPr txBox="1"/>
          <p:nvPr/>
        </p:nvSpPr>
        <p:spPr>
          <a:xfrm>
            <a:off x="3677480" y="389960"/>
            <a:ext cx="7295320" cy="492443"/>
          </a:xfrm>
          <a:prstGeom prst="rect">
            <a:avLst/>
          </a:prstGeom>
          <a:noFill/>
        </p:spPr>
        <p:txBody>
          <a:bodyPr wrap="square">
            <a:spAutoFit/>
          </a:bodyPr>
          <a:lstStyle/>
          <a:p>
            <a:pPr algn="ctr"/>
            <a:r>
              <a:rPr lang="pl-PL" sz="2600" b="1" dirty="0">
                <a:solidFill>
                  <a:srgbClr val="00B050"/>
                </a:solidFill>
              </a:rPr>
              <a:t>PROCES REFUNDACJI USŁUG SPOZA BUR</a:t>
            </a:r>
            <a:endParaRPr lang="pl-PL" sz="2600" dirty="0"/>
          </a:p>
        </p:txBody>
      </p:sp>
    </p:spTree>
    <p:extLst>
      <p:ext uri="{BB962C8B-B14F-4D97-AF65-F5344CB8AC3E}">
        <p14:creationId xmlns:p14="http://schemas.microsoft.com/office/powerpoint/2010/main" val="258902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52" y="-51188"/>
            <a:ext cx="10336696" cy="1048385"/>
          </a:xfrm>
        </p:spPr>
        <p:txBody>
          <a:bodyPr anchor="ctr">
            <a:normAutofit fontScale="90000"/>
          </a:bodyPr>
          <a:lstStyle/>
          <a:p>
            <a:pPr algn="ctr"/>
            <a:r>
              <a:rPr lang="pl-PL" sz="3500" b="1" dirty="0">
                <a:solidFill>
                  <a:srgbClr val="00B050"/>
                </a:solidFill>
              </a:rPr>
              <a:t>DOKUMENTY ROZLICZENIOWE dla usług z BUR</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754222"/>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9FD9065A-BF0A-4BAE-AE57-F0D9ED619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300" y="5729500"/>
            <a:ext cx="1409700" cy="1287526"/>
          </a:xfrm>
          <a:prstGeom prst="rect">
            <a:avLst/>
          </a:prstGeom>
        </p:spPr>
      </p:pic>
      <p:sp>
        <p:nvSpPr>
          <p:cNvPr id="7" name="pole tekstowe 6">
            <a:extLst>
              <a:ext uri="{FF2B5EF4-FFF2-40B4-BE49-F238E27FC236}">
                <a16:creationId xmlns:a16="http://schemas.microsoft.com/office/drawing/2014/main" id="{74B09D37-7C0D-4309-AF70-D334721F122F}"/>
              </a:ext>
            </a:extLst>
          </p:cNvPr>
          <p:cNvSpPr txBox="1"/>
          <p:nvPr/>
        </p:nvSpPr>
        <p:spPr>
          <a:xfrm>
            <a:off x="377687" y="1013295"/>
            <a:ext cx="11340548" cy="5509200"/>
          </a:xfrm>
          <a:prstGeom prst="rect">
            <a:avLst/>
          </a:prstGeom>
          <a:noFill/>
        </p:spPr>
        <p:txBody>
          <a:bodyPr wrap="square">
            <a:spAutoFit/>
          </a:bodyPr>
          <a:lstStyle/>
          <a:p>
            <a:pPr marL="285750" indent="-285750" algn="just">
              <a:buClr>
                <a:srgbClr val="00B050"/>
              </a:buClr>
              <a:buFont typeface="Wingdings" panose="05000000000000000000" pitchFamily="2" charset="2"/>
              <a:buChar char="Ø"/>
              <a:tabLst>
                <a:tab pos="357188" algn="l"/>
              </a:tabLst>
            </a:pPr>
            <a:r>
              <a:rPr lang="pl-PL" sz="1600" b="1" kern="50" dirty="0">
                <a:solidFill>
                  <a:srgbClr val="000000"/>
                </a:solidFill>
                <a:effectLst/>
                <a:ea typeface="Times New Roman" panose="02020603050405020304" pitchFamily="18" charset="0"/>
                <a:cs typeface="Calibri" panose="020F0502020204030204" pitchFamily="34" charset="0"/>
              </a:rPr>
              <a:t>dokument potwierdzający dokonanie płatności przelewem za usługę rozwojową</a:t>
            </a:r>
            <a:r>
              <a:rPr lang="pl-PL" sz="1600" kern="50" dirty="0">
                <a:solidFill>
                  <a:srgbClr val="000000"/>
                </a:solidFill>
                <a:effectLst/>
                <a:ea typeface="Times New Roman" panose="02020603050405020304" pitchFamily="18" charset="0"/>
                <a:cs typeface="Calibri" panose="020F0502020204030204" pitchFamily="34" charset="0"/>
              </a:rPr>
              <a:t>, tj. potwierdzenie dokonania przelewu kwoty brutto (opłata za usługi rozwojowe musi zostać dokonana w całości) - dla usługi z BUR,</a:t>
            </a:r>
            <a:endParaRPr lang="pl-PL" sz="500" kern="50" dirty="0">
              <a:solidFill>
                <a:srgbClr val="000000"/>
              </a:solidFill>
              <a:effectLst/>
              <a:ea typeface="Times New Roman" panose="02020603050405020304" pitchFamily="18" charset="0"/>
              <a:cs typeface="Calibri" panose="020F0502020204030204" pitchFamily="34" charset="0"/>
            </a:endParaRPr>
          </a:p>
          <a:p>
            <a:pPr algn="just">
              <a:buClr>
                <a:srgbClr val="00B050"/>
              </a:buClr>
            </a:pPr>
            <a:endParaRPr lang="pl-PL" sz="1600" kern="50" dirty="0">
              <a:solidFill>
                <a:srgbClr val="000000"/>
              </a:solidFill>
              <a:effectLst/>
              <a:ea typeface="Times New Roman" panose="02020603050405020304" pitchFamily="18"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1600" b="1" kern="50" dirty="0">
                <a:solidFill>
                  <a:srgbClr val="000000"/>
                </a:solidFill>
                <a:effectLst/>
                <a:ea typeface="Times New Roman" panose="02020603050405020304" pitchFamily="18" charset="0"/>
                <a:cs typeface="Calibri" panose="020F0502020204030204" pitchFamily="34" charset="0"/>
              </a:rPr>
              <a:t>dokument potwierdzający zakończenie usługi rozwojowej</a:t>
            </a:r>
            <a:r>
              <a:rPr lang="pl-PL" sz="1600" kern="50" dirty="0">
                <a:solidFill>
                  <a:srgbClr val="000000"/>
                </a:solidFill>
                <a:effectLst/>
                <a:ea typeface="Times New Roman" panose="02020603050405020304" pitchFamily="18" charset="0"/>
                <a:cs typeface="Calibri" panose="020F0502020204030204" pitchFamily="34" charset="0"/>
              </a:rPr>
              <a:t>, tj. certyfikat, zaświadczenie zawierające następujące informacje: logotypy Funduszy Europejskich, Unii Europejskiej i PARP, </a:t>
            </a:r>
            <a:r>
              <a:rPr lang="pl-PL" sz="1600" dirty="0">
                <a:effectLst/>
                <a:ea typeface="Calibri" panose="020F0502020204030204" pitchFamily="34" charset="0"/>
                <a:cs typeface="Calibri" panose="020F0502020204030204" pitchFamily="34" charset="0"/>
              </a:rPr>
              <a:t>tytuł usługi rozwojowej, numer usługi rozwojowej z BUR (ID usługi)</a:t>
            </a:r>
            <a:r>
              <a:rPr lang="pl-PL" sz="1600" kern="50" dirty="0">
                <a:solidFill>
                  <a:srgbClr val="000000"/>
                </a:solidFill>
                <a:effectLst/>
                <a:ea typeface="Times New Roman" panose="02020603050405020304" pitchFamily="18" charset="0"/>
                <a:cs typeface="Calibri" panose="020F0502020204030204" pitchFamily="34" charset="0"/>
              </a:rPr>
              <a:t> oraz identyfikatory nadane w Systemie informatycznym (ID wsparcia), dane Przedsiębiorcy, datę świadczenia usługi rozwojowej, liczbę godzin usługi rozwojowej, informację na temat efektów uczenia się lub innych osiągniętych efektów tych usług oraz kod kwalifikacji w Zintegrowanym Systemie Kwalifikacji (jeżeli usługa miała na celu przygotowanie do uzyskania kwalifikacji, o której mowa w art. 2 pkt. 8 ustawy z dnia 22 stycznia 2015r. o Zintegrowanym Systemie Kwalifikacji w sposób określony w tej ustawie), podpisany przez Dostawcę Usług. W przypadku doradztwa dodatkowo wymagany jest </a:t>
            </a:r>
            <a:r>
              <a:rPr lang="pl-PL" sz="1600" dirty="0">
                <a:effectLst/>
                <a:ea typeface="Calibri" panose="020F0502020204030204" pitchFamily="34" charset="0"/>
                <a:cs typeface="Calibri" panose="020F0502020204030204" pitchFamily="34" charset="0"/>
              </a:rPr>
              <a:t>Formularz</a:t>
            </a:r>
            <a:r>
              <a:rPr lang="pl-PL" sz="1600" kern="50" dirty="0">
                <a:solidFill>
                  <a:srgbClr val="000000"/>
                </a:solidFill>
                <a:effectLst/>
                <a:ea typeface="Times New Roman" panose="02020603050405020304" pitchFamily="18" charset="0"/>
                <a:cs typeface="Calibri" panose="020F0502020204030204" pitchFamily="34" charset="0"/>
              </a:rPr>
              <a:t> wykonania usługi doradczej stanowiący Załącznik nr 11 do Regulaminu, podpisany przez doradcę oraz Przedsiębiorcę, </a:t>
            </a:r>
            <a:r>
              <a:rPr lang="pl-PL" sz="1600" dirty="0">
                <a:effectLst/>
                <a:ea typeface="Calibri" panose="020F0502020204030204" pitchFamily="34" charset="0"/>
                <a:cs typeface="Calibri" panose="020F0502020204030204" pitchFamily="34" charset="0"/>
              </a:rPr>
              <a:t>a także może być dodatkowo wymagany raport lub analiza stanowiący efekt usługi rozwojowej</a:t>
            </a:r>
            <a:r>
              <a:rPr lang="pl-PL" sz="1600" kern="50" dirty="0">
                <a:solidFill>
                  <a:srgbClr val="000000"/>
                </a:solidFill>
                <a:effectLst/>
                <a:ea typeface="Times New Roman" panose="02020603050405020304" pitchFamily="18" charset="0"/>
                <a:cs typeface="Calibri" panose="020F0502020204030204" pitchFamily="34" charset="0"/>
              </a:rPr>
              <a:t>. Dla usługi podlegającej przepisom prawa dokument powinien być wydany zgodnie z przepisami. </a:t>
            </a:r>
            <a:r>
              <a:rPr lang="pl-PL" sz="1600" dirty="0">
                <a:effectLst/>
                <a:ea typeface="Calibri" panose="020F0502020204030204" pitchFamily="34" charset="0"/>
                <a:cs typeface="Calibri" panose="020F0502020204030204" pitchFamily="34" charset="0"/>
              </a:rPr>
              <a:t>Potwierdzenie zawierające powyższe elementy może być wystawione jako dodatkowy dokument,</a:t>
            </a:r>
            <a:endParaRPr lang="pl-PL" sz="500" dirty="0">
              <a:effectLst/>
              <a:ea typeface="Calibri" panose="020F0502020204030204" pitchFamily="34" charset="0"/>
              <a:cs typeface="Calibri" panose="020F0502020204030204" pitchFamily="34" charset="0"/>
            </a:endParaRPr>
          </a:p>
          <a:p>
            <a:pPr algn="just">
              <a:buClr>
                <a:srgbClr val="00B050"/>
              </a:buClr>
            </a:pPr>
            <a:endParaRPr lang="pl-PL" sz="1600" dirty="0">
              <a:effectLst/>
              <a:ea typeface="Calibri" panose="020F0502020204030204" pitchFamily="34"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1600" b="1" kern="50" dirty="0">
                <a:solidFill>
                  <a:srgbClr val="000000"/>
                </a:solidFill>
                <a:effectLst/>
                <a:ea typeface="Times New Roman" panose="02020603050405020304" pitchFamily="18" charset="0"/>
                <a:cs typeface="Calibri" panose="020F0502020204030204" pitchFamily="34" charset="0"/>
              </a:rPr>
              <a:t>oświadczenie o frekwencji oraz miejscu przechowywania oryginałów list obecności </a:t>
            </a:r>
            <a:r>
              <a:rPr lang="pl-PL" sz="1600" kern="50" dirty="0">
                <a:solidFill>
                  <a:srgbClr val="000000"/>
                </a:solidFill>
                <a:effectLst/>
                <a:ea typeface="Times New Roman" panose="02020603050405020304" pitchFamily="18" charset="0"/>
                <a:cs typeface="Calibri" panose="020F0502020204030204" pitchFamily="34" charset="0"/>
              </a:rPr>
              <a:t>wystawione przez Przedsiębiorcę, którego wzór stanowi Załącznik nr 2 do Regulaminu. Oświadczenie potwierdza obecność pracowników na minimum 80% godzin usług rozwojowych oraz zobowiązuje Przedsiębiorstwo do przechowywania oryginałów list obecności przez okres dziesięciu lat podatkowych od daty zawarcia Umowy Wsparcia.</a:t>
            </a:r>
            <a:endParaRPr lang="pl-PL" sz="1600" dirty="0">
              <a:effectLst/>
              <a:ea typeface="Calibri" panose="020F0502020204030204" pitchFamily="34" charset="0"/>
              <a:cs typeface="Calibri" panose="020F0502020204030204" pitchFamily="34" charset="0"/>
            </a:endParaRPr>
          </a:p>
          <a:p>
            <a:pPr marL="57150" indent="-285750" algn="just">
              <a:buClr>
                <a:srgbClr val="00B050"/>
              </a:buClr>
              <a:buFont typeface="Wingdings" panose="05000000000000000000" pitchFamily="2" charset="2"/>
              <a:buChar char="Ø"/>
            </a:pPr>
            <a:endParaRPr lang="pl-PL" sz="1600" dirty="0">
              <a:effectLst/>
              <a:ea typeface="Calibri" panose="020F0502020204030204" pitchFamily="34" charset="0"/>
              <a:cs typeface="Calibri" panose="020F0502020204030204" pitchFamily="34" charset="0"/>
            </a:endParaRPr>
          </a:p>
          <a:p>
            <a:pPr marL="57150" indent="-285750" algn="just">
              <a:lnSpc>
                <a:spcPct val="100000"/>
              </a:lnSpc>
              <a:buClr>
                <a:srgbClr val="00B050"/>
              </a:buClr>
              <a:buFont typeface="Wingdings" panose="05000000000000000000" pitchFamily="2" charset="2"/>
              <a:buChar char="Ø"/>
            </a:pPr>
            <a:endParaRPr lang="pl-PL" sz="1600" dirty="0"/>
          </a:p>
        </p:txBody>
      </p:sp>
    </p:spTree>
    <p:extLst>
      <p:ext uri="{BB962C8B-B14F-4D97-AF65-F5344CB8AC3E}">
        <p14:creationId xmlns:p14="http://schemas.microsoft.com/office/powerpoint/2010/main" val="1894537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51" y="-51188"/>
            <a:ext cx="10578369" cy="1048385"/>
          </a:xfrm>
        </p:spPr>
        <p:txBody>
          <a:bodyPr anchor="ctr">
            <a:normAutofit fontScale="90000"/>
          </a:bodyPr>
          <a:lstStyle/>
          <a:p>
            <a:pPr algn="ctr"/>
            <a:r>
              <a:rPr lang="pl-PL" sz="3500" b="1" dirty="0">
                <a:solidFill>
                  <a:srgbClr val="00B050"/>
                </a:solidFill>
              </a:rPr>
              <a:t>DOKUMENTY ROZLICZENIOWE dla usług spoza BUR</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754222"/>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9FD9065A-BF0A-4BAE-AE57-F0D9ED619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498" y="5889069"/>
            <a:ext cx="1409700" cy="1287526"/>
          </a:xfrm>
          <a:prstGeom prst="rect">
            <a:avLst/>
          </a:prstGeom>
        </p:spPr>
      </p:pic>
      <p:sp>
        <p:nvSpPr>
          <p:cNvPr id="7" name="pole tekstowe 6">
            <a:extLst>
              <a:ext uri="{FF2B5EF4-FFF2-40B4-BE49-F238E27FC236}">
                <a16:creationId xmlns:a16="http://schemas.microsoft.com/office/drawing/2014/main" id="{74B09D37-7C0D-4309-AF70-D334721F122F}"/>
              </a:ext>
            </a:extLst>
          </p:cNvPr>
          <p:cNvSpPr txBox="1"/>
          <p:nvPr/>
        </p:nvSpPr>
        <p:spPr>
          <a:xfrm>
            <a:off x="546561" y="1102747"/>
            <a:ext cx="11340548" cy="5324535"/>
          </a:xfrm>
          <a:prstGeom prst="rect">
            <a:avLst/>
          </a:prstGeom>
          <a:noFill/>
        </p:spPr>
        <p:txBody>
          <a:bodyPr wrap="square">
            <a:spAutoFit/>
          </a:bodyPr>
          <a:lstStyle/>
          <a:p>
            <a:pPr marL="57150" indent="-285750" algn="just">
              <a:buClr>
                <a:srgbClr val="00B050"/>
              </a:buClr>
              <a:buFont typeface="Wingdings" panose="05000000000000000000" pitchFamily="2" charset="2"/>
              <a:buChar char="Ø"/>
            </a:pPr>
            <a:r>
              <a:rPr lang="pl-PL" sz="1700" b="1" kern="50" dirty="0">
                <a:solidFill>
                  <a:srgbClr val="000000"/>
                </a:solidFill>
                <a:effectLst/>
                <a:ea typeface="Times New Roman" panose="02020603050405020304" pitchFamily="18" charset="0"/>
                <a:cs typeface="Calibri" panose="020F0502020204030204" pitchFamily="34" charset="0"/>
              </a:rPr>
              <a:t>dokument potwierdzający wpłatę wkładu własnego </a:t>
            </a:r>
            <a:r>
              <a:rPr lang="pl-PL" sz="1700" kern="50" dirty="0">
                <a:solidFill>
                  <a:srgbClr val="000000"/>
                </a:solidFill>
                <a:effectLst/>
                <a:ea typeface="Times New Roman" panose="02020603050405020304" pitchFamily="18" charset="0"/>
                <a:cs typeface="Calibri" panose="020F0502020204030204" pitchFamily="34" charset="0"/>
              </a:rPr>
              <a:t>na konto Operatora - dla usługi spoza BUR,</a:t>
            </a:r>
          </a:p>
          <a:p>
            <a:pPr algn="just">
              <a:buClr>
                <a:srgbClr val="00B050"/>
              </a:buClr>
            </a:pPr>
            <a:endParaRPr lang="pl-PL" sz="1700" kern="50" dirty="0">
              <a:solidFill>
                <a:srgbClr val="000000"/>
              </a:solidFill>
              <a:effectLst/>
              <a:ea typeface="Times New Roman" panose="02020603050405020304" pitchFamily="18" charset="0"/>
              <a:cs typeface="Calibri" panose="020F0502020204030204" pitchFamily="34" charset="0"/>
            </a:endParaRPr>
          </a:p>
          <a:p>
            <a:pPr marL="57150" indent="-285750" algn="just">
              <a:buClr>
                <a:srgbClr val="00B050"/>
              </a:buClr>
              <a:buFont typeface="Wingdings" panose="05000000000000000000" pitchFamily="2" charset="2"/>
              <a:buChar char="Ø"/>
            </a:pPr>
            <a:r>
              <a:rPr lang="pl-PL" sz="1700" b="1" kern="50" dirty="0">
                <a:solidFill>
                  <a:srgbClr val="000000"/>
                </a:solidFill>
                <a:effectLst/>
                <a:ea typeface="Times New Roman" panose="02020603050405020304" pitchFamily="18" charset="0"/>
              </a:rPr>
              <a:t>fakturę VAT</a:t>
            </a:r>
            <a:r>
              <a:rPr lang="pl-PL" sz="1700" kern="50" dirty="0">
                <a:solidFill>
                  <a:srgbClr val="000000"/>
                </a:solidFill>
                <a:effectLst/>
                <a:ea typeface="Times New Roman" panose="02020603050405020304" pitchFamily="18" charset="0"/>
              </a:rPr>
              <a:t> wystawioną przez Dostawcę Usługi na Przedsiębiorcę- dla usług spoza BUR</a:t>
            </a:r>
            <a:r>
              <a:rPr lang="pl-PL" sz="1700" kern="50" dirty="0">
                <a:solidFill>
                  <a:srgbClr val="000000"/>
                </a:solidFill>
                <a:ea typeface="Times New Roman" panose="02020603050405020304" pitchFamily="18" charset="0"/>
              </a:rPr>
              <a:t>,</a:t>
            </a:r>
            <a:endParaRPr lang="pl-PL" sz="1700" kern="50" dirty="0">
              <a:solidFill>
                <a:srgbClr val="000000"/>
              </a:solidFill>
              <a:effectLst/>
              <a:ea typeface="Times New Roman" panose="02020603050405020304" pitchFamily="18" charset="0"/>
            </a:endParaRPr>
          </a:p>
          <a:p>
            <a:pPr algn="just">
              <a:buClr>
                <a:srgbClr val="00B050"/>
              </a:buClr>
            </a:pPr>
            <a:endParaRPr lang="pl-PL" sz="1700" kern="50" dirty="0">
              <a:solidFill>
                <a:srgbClr val="000000"/>
              </a:solidFill>
              <a:ea typeface="Times New Roman" panose="02020603050405020304" pitchFamily="18"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1700" b="1" kern="50" dirty="0">
                <a:solidFill>
                  <a:srgbClr val="000000"/>
                </a:solidFill>
                <a:effectLst/>
                <a:ea typeface="Times New Roman" panose="02020603050405020304" pitchFamily="18" charset="0"/>
              </a:rPr>
              <a:t>dokument potwierdzający dokonanie płatności VAT </a:t>
            </a:r>
            <a:r>
              <a:rPr lang="pl-PL" sz="1700" kern="50" dirty="0">
                <a:solidFill>
                  <a:srgbClr val="000000"/>
                </a:solidFill>
                <a:effectLst/>
                <a:ea typeface="Times New Roman" panose="02020603050405020304" pitchFamily="18" charset="0"/>
              </a:rPr>
              <a:t>przelewem na konto Dostawcy Usług- jeśli dotyczy- dla usług spoza BUR</a:t>
            </a:r>
            <a:r>
              <a:rPr lang="pl-PL" sz="1700" kern="50" dirty="0">
                <a:solidFill>
                  <a:srgbClr val="000000"/>
                </a:solidFill>
                <a:ea typeface="Times New Roman" panose="02020603050405020304" pitchFamily="18" charset="0"/>
                <a:cs typeface="Calibri" panose="020F0502020204030204" pitchFamily="34" charset="0"/>
              </a:rPr>
              <a:t>,</a:t>
            </a:r>
            <a:endParaRPr lang="pl-PL" sz="1700" kern="50" dirty="0">
              <a:solidFill>
                <a:srgbClr val="000000"/>
              </a:solidFill>
              <a:effectLst/>
              <a:ea typeface="Times New Roman" panose="02020603050405020304" pitchFamily="18" charset="0"/>
              <a:cs typeface="Calibri" panose="020F0502020204030204" pitchFamily="34" charset="0"/>
            </a:endParaRPr>
          </a:p>
          <a:p>
            <a:pPr algn="just">
              <a:buClr>
                <a:srgbClr val="00B050"/>
              </a:buClr>
            </a:pPr>
            <a:endParaRPr lang="pl-PL" sz="1700" kern="50" dirty="0">
              <a:solidFill>
                <a:srgbClr val="000000"/>
              </a:solidFill>
              <a:effectLst/>
              <a:ea typeface="Times New Roman" panose="02020603050405020304" pitchFamily="18"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1700" b="1" kern="50" dirty="0">
                <a:solidFill>
                  <a:srgbClr val="000000"/>
                </a:solidFill>
                <a:effectLst/>
                <a:ea typeface="Times New Roman" panose="02020603050405020304" pitchFamily="18" charset="0"/>
              </a:rPr>
              <a:t>dokument potwierdzający zakończenie usługi rozwojowej</a:t>
            </a:r>
            <a:r>
              <a:rPr lang="pl-PL" sz="1700" kern="50" dirty="0">
                <a:solidFill>
                  <a:srgbClr val="000000"/>
                </a:solidFill>
                <a:effectLst/>
                <a:ea typeface="Times New Roman" panose="02020603050405020304" pitchFamily="18" charset="0"/>
              </a:rPr>
              <a:t>, tj. certyfikat, zaświadczenie zawierające następujące informacje: logotypy Funduszy Europejskich, Unii Europejskiej i PARP, </a:t>
            </a:r>
            <a:r>
              <a:rPr lang="pl-PL" sz="1700" dirty="0">
                <a:effectLst/>
                <a:ea typeface="Calibri" panose="020F0502020204030204" pitchFamily="34" charset="0"/>
                <a:cs typeface="Times New Roman" panose="02020603050405020304" pitchFamily="18" charset="0"/>
              </a:rPr>
              <a:t>tytuł usługi rozwojowej</a:t>
            </a:r>
            <a:r>
              <a:rPr lang="pl-PL" sz="1700" dirty="0">
                <a:effectLst/>
                <a:ea typeface="Calibri" panose="020F0502020204030204" pitchFamily="34" charset="0"/>
              </a:rPr>
              <a:t>, numer usługi rozwojowej z BUR (ID usługi)</a:t>
            </a:r>
            <a:r>
              <a:rPr lang="pl-PL" sz="1700" kern="50" dirty="0">
                <a:solidFill>
                  <a:srgbClr val="000000"/>
                </a:solidFill>
                <a:effectLst/>
                <a:ea typeface="Times New Roman" panose="02020603050405020304" pitchFamily="18" charset="0"/>
              </a:rPr>
              <a:t> oraz identyfikatory nadane w Systemie informatycznym (ID wsparcia), dane Przedsiębiorcy, datę świadczenia usługi rozwojowej, liczbę godzin usługi rozwojowej, informację na temat efektów uczenia się lub innych osiągniętych efektów tych usług oraz kod kwalifikacji w Zintegrowanym Systemie Kwalifikacji (jeżeli usługa miała na celu przygotowanie do uzyskania kwalifikacji, o której mowa w art. 2 pkt. 8 ustawy z dnia 22 stycznia 2015r. o Zintegrowanym Systemie Kwalifikacji w sposób określony w tej ustawie), podpisany przez Dostawcę Usług. W przypadku doradztwa dodatkowo wymagany jest </a:t>
            </a:r>
            <a:r>
              <a:rPr lang="pl-PL" sz="1700" dirty="0">
                <a:effectLst/>
                <a:ea typeface="Calibri" panose="020F0502020204030204" pitchFamily="34" charset="0"/>
                <a:cs typeface="Times New Roman" panose="02020603050405020304" pitchFamily="18" charset="0"/>
              </a:rPr>
              <a:t>Formularz</a:t>
            </a:r>
            <a:r>
              <a:rPr lang="pl-PL" sz="1700" kern="50" dirty="0">
                <a:solidFill>
                  <a:srgbClr val="000000"/>
                </a:solidFill>
                <a:effectLst/>
                <a:ea typeface="Times New Roman" panose="02020603050405020304" pitchFamily="18" charset="0"/>
              </a:rPr>
              <a:t> wykonania usługi doradczej stanowiący Załącznik nr 11 do Regulaminu, podpisany przez doradcę oraz Przedsiębiorcę, </a:t>
            </a:r>
            <a:r>
              <a:rPr lang="pl-PL" sz="1700" dirty="0">
                <a:effectLst/>
                <a:ea typeface="Calibri" panose="020F0502020204030204" pitchFamily="34" charset="0"/>
              </a:rPr>
              <a:t>a także może być dodatkowo wymagany raport lub analiza stanowiący efekt usługi rozwojowej</a:t>
            </a:r>
            <a:r>
              <a:rPr lang="pl-PL" sz="1700" kern="50" dirty="0">
                <a:solidFill>
                  <a:srgbClr val="000000"/>
                </a:solidFill>
                <a:effectLst/>
                <a:ea typeface="Times New Roman" panose="02020603050405020304" pitchFamily="18" charset="0"/>
              </a:rPr>
              <a:t>. Dla usługi podlegającej przepisom prawa dokument powinien być wydany zgodnie z przepisami. </a:t>
            </a:r>
            <a:r>
              <a:rPr lang="pl-PL" sz="1700" dirty="0">
                <a:effectLst/>
                <a:ea typeface="Calibri" panose="020F0502020204030204" pitchFamily="34" charset="0"/>
              </a:rPr>
              <a:t>Potwierdzenie zawierające powyższe elementy może być wystawione jako dodatkowy dokument</a:t>
            </a:r>
            <a:r>
              <a:rPr lang="pl-PL" sz="1700" dirty="0">
                <a:effectLst/>
                <a:ea typeface="Calibri" panose="020F0502020204030204" pitchFamily="34" charset="0"/>
                <a:cs typeface="Times New Roman" panose="02020603050405020304" pitchFamily="18" charset="0"/>
              </a:rPr>
              <a:t>,</a:t>
            </a:r>
            <a:endParaRPr lang="pl-PL" sz="1700" kern="50" dirty="0">
              <a:solidFill>
                <a:srgbClr val="000000"/>
              </a:solidFill>
              <a:ea typeface="Calibri" panose="020F0502020204030204" pitchFamily="34" charset="0"/>
              <a:cs typeface="Calibri" panose="020F0502020204030204" pitchFamily="34" charset="0"/>
            </a:endParaRPr>
          </a:p>
          <a:p>
            <a:pPr marL="57150" indent="-285750" algn="just">
              <a:buClr>
                <a:srgbClr val="00B050"/>
              </a:buClr>
              <a:buFont typeface="Wingdings" panose="05000000000000000000" pitchFamily="2" charset="2"/>
              <a:buChar char="Ø"/>
            </a:pPr>
            <a:endParaRPr lang="pl-PL" sz="1700" dirty="0"/>
          </a:p>
        </p:txBody>
      </p:sp>
    </p:spTree>
    <p:extLst>
      <p:ext uri="{BB962C8B-B14F-4D97-AF65-F5344CB8AC3E}">
        <p14:creationId xmlns:p14="http://schemas.microsoft.com/office/powerpoint/2010/main" val="2554279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51" y="-51188"/>
            <a:ext cx="10578369" cy="1048385"/>
          </a:xfrm>
        </p:spPr>
        <p:txBody>
          <a:bodyPr anchor="ctr">
            <a:normAutofit fontScale="90000"/>
          </a:bodyPr>
          <a:lstStyle/>
          <a:p>
            <a:pPr algn="ctr"/>
            <a:r>
              <a:rPr lang="pl-PL" sz="3500" b="1" dirty="0">
                <a:solidFill>
                  <a:srgbClr val="00B050"/>
                </a:solidFill>
              </a:rPr>
              <a:t>DOKUMENTY ROZLICZENIOWE dla usług spoza BUR</a:t>
            </a: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2" y="754222"/>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Obraz 4">
            <a:extLst>
              <a:ext uri="{FF2B5EF4-FFF2-40B4-BE49-F238E27FC236}">
                <a16:creationId xmlns:a16="http://schemas.microsoft.com/office/drawing/2014/main" id="{9FD9065A-BF0A-4BAE-AE57-F0D9ED619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320" y="4944309"/>
            <a:ext cx="1409700" cy="1287526"/>
          </a:xfrm>
          <a:prstGeom prst="rect">
            <a:avLst/>
          </a:prstGeom>
        </p:spPr>
      </p:pic>
      <p:sp>
        <p:nvSpPr>
          <p:cNvPr id="7" name="pole tekstowe 6">
            <a:extLst>
              <a:ext uri="{FF2B5EF4-FFF2-40B4-BE49-F238E27FC236}">
                <a16:creationId xmlns:a16="http://schemas.microsoft.com/office/drawing/2014/main" id="{74B09D37-7C0D-4309-AF70-D334721F122F}"/>
              </a:ext>
            </a:extLst>
          </p:cNvPr>
          <p:cNvSpPr txBox="1"/>
          <p:nvPr/>
        </p:nvSpPr>
        <p:spPr>
          <a:xfrm>
            <a:off x="546561" y="1371104"/>
            <a:ext cx="11340548" cy="3231654"/>
          </a:xfrm>
          <a:prstGeom prst="rect">
            <a:avLst/>
          </a:prstGeom>
          <a:noFill/>
        </p:spPr>
        <p:txBody>
          <a:bodyPr wrap="square">
            <a:spAutoFit/>
          </a:bodyPr>
          <a:lstStyle/>
          <a:p>
            <a:pPr marL="285750" indent="-285750" algn="just">
              <a:buClr>
                <a:srgbClr val="00B050"/>
              </a:buClr>
              <a:buFont typeface="Wingdings" panose="05000000000000000000" pitchFamily="2" charset="2"/>
              <a:buChar char="Ø"/>
              <a:tabLst>
                <a:tab pos="357188" algn="l"/>
              </a:tabLst>
            </a:pPr>
            <a:r>
              <a:rPr lang="pl-PL" sz="1700" b="1" kern="50" dirty="0">
                <a:solidFill>
                  <a:srgbClr val="000000"/>
                </a:solidFill>
                <a:effectLst/>
                <a:ea typeface="Times New Roman" panose="02020603050405020304" pitchFamily="18" charset="0"/>
              </a:rPr>
              <a:t>oświadczenie o frekwencji oraz miejscu przechowywania oryginałów list obecności </a:t>
            </a:r>
            <a:r>
              <a:rPr lang="pl-PL" sz="1700" kern="50" dirty="0">
                <a:solidFill>
                  <a:srgbClr val="000000"/>
                </a:solidFill>
                <a:effectLst/>
                <a:ea typeface="Times New Roman" panose="02020603050405020304" pitchFamily="18" charset="0"/>
              </a:rPr>
              <a:t>wystawione przez Przedsiębiorcę, którego wzór stanowi Załącznik nr 2 do Regulaminu. Oświadczenie potwierdza obecność pracowników na minimum 80% godzin usług rozwojowych oraz zobowiązuje Przedsiębiorstwo do przechowywania oryginałów list obecności przez okres dziesięciu lat podatkowych od daty zawarcia Umowy Wsparcia</a:t>
            </a:r>
            <a:r>
              <a:rPr lang="pl-PL" sz="1700" kern="50" dirty="0">
                <a:solidFill>
                  <a:srgbClr val="000000"/>
                </a:solidFill>
                <a:ea typeface="Times New Roman" panose="02020603050405020304" pitchFamily="18" charset="0"/>
                <a:cs typeface="Calibri" panose="020F0502020204030204" pitchFamily="34" charset="0"/>
              </a:rPr>
              <a:t>,</a:t>
            </a:r>
            <a:endParaRPr lang="pl-PL" sz="1700" kern="50" dirty="0">
              <a:solidFill>
                <a:srgbClr val="000000"/>
              </a:solidFill>
              <a:effectLst/>
              <a:ea typeface="Times New Roman" panose="02020603050405020304" pitchFamily="18" charset="0"/>
              <a:cs typeface="Calibri" panose="020F0502020204030204" pitchFamily="34" charset="0"/>
            </a:endParaRPr>
          </a:p>
          <a:p>
            <a:pPr marL="57150" indent="-285750" algn="just">
              <a:buClr>
                <a:srgbClr val="00B050"/>
              </a:buClr>
              <a:buFont typeface="Wingdings" panose="05000000000000000000" pitchFamily="2" charset="2"/>
              <a:buChar char="Ø"/>
            </a:pPr>
            <a:endParaRPr lang="pl-PL" sz="1700" kern="50" dirty="0">
              <a:solidFill>
                <a:srgbClr val="000000"/>
              </a:solidFill>
              <a:effectLst/>
              <a:ea typeface="Times New Roman" panose="02020603050405020304" pitchFamily="18" charset="0"/>
              <a:cs typeface="Calibri" panose="020F0502020204030204" pitchFamily="34" charset="0"/>
            </a:endParaRPr>
          </a:p>
          <a:p>
            <a:pPr marL="57150" indent="-285750" algn="just">
              <a:buClr>
                <a:srgbClr val="00B050"/>
              </a:buClr>
              <a:buFont typeface="Wingdings" panose="05000000000000000000" pitchFamily="2" charset="2"/>
              <a:buChar char="Ø"/>
            </a:pPr>
            <a:r>
              <a:rPr lang="pl-PL" sz="1700" b="1" kern="50" dirty="0">
                <a:solidFill>
                  <a:srgbClr val="000000"/>
                </a:solidFill>
                <a:effectLst/>
                <a:ea typeface="Times New Roman" panose="02020603050405020304" pitchFamily="18" charset="0"/>
                <a:cs typeface="Calibri" panose="020F0502020204030204" pitchFamily="34" charset="0"/>
              </a:rPr>
              <a:t>ankietę oceniająca usługę </a:t>
            </a:r>
            <a:r>
              <a:rPr lang="pl-PL" sz="1700" kern="50" dirty="0">
                <a:solidFill>
                  <a:srgbClr val="000000"/>
                </a:solidFill>
                <a:effectLst/>
                <a:ea typeface="Times New Roman" panose="02020603050405020304" pitchFamily="18" charset="0"/>
                <a:cs typeface="Calibri" panose="020F0502020204030204" pitchFamily="34" charset="0"/>
              </a:rPr>
              <a:t>spoza BUR wg. wzoru stanowiącego Załącznik nr 4 do Regulaminu,</a:t>
            </a:r>
            <a:endParaRPr lang="pl-PL" sz="1700" kern="50" dirty="0">
              <a:solidFill>
                <a:srgbClr val="000000"/>
              </a:solidFill>
              <a:ea typeface="Times New Roman" panose="02020603050405020304" pitchFamily="18" charset="0"/>
              <a:cs typeface="Calibri" panose="020F0502020204030204" pitchFamily="34" charset="0"/>
            </a:endParaRPr>
          </a:p>
          <a:p>
            <a:pPr marL="57150" indent="-285750" algn="just">
              <a:buClr>
                <a:srgbClr val="00B050"/>
              </a:buClr>
              <a:buFont typeface="Wingdings" panose="05000000000000000000" pitchFamily="2" charset="2"/>
              <a:buChar char="Ø"/>
            </a:pPr>
            <a:endParaRPr lang="pl-PL" sz="1700" b="1" kern="50" dirty="0">
              <a:solidFill>
                <a:srgbClr val="000000"/>
              </a:solidFill>
              <a:effectLst/>
              <a:ea typeface="Times New Roman" panose="02020603050405020304" pitchFamily="18" charset="0"/>
              <a:cs typeface="Calibri" panose="020F0502020204030204" pitchFamily="34" charset="0"/>
            </a:endParaRPr>
          </a:p>
          <a:p>
            <a:pPr marL="57150" indent="-285750" algn="just">
              <a:buClr>
                <a:srgbClr val="00B050"/>
              </a:buClr>
              <a:buFont typeface="Wingdings" panose="05000000000000000000" pitchFamily="2" charset="2"/>
              <a:buChar char="Ø"/>
            </a:pPr>
            <a:endParaRPr lang="pl-PL" sz="1700" b="1" kern="50" dirty="0">
              <a:solidFill>
                <a:srgbClr val="000000"/>
              </a:solidFill>
              <a:ea typeface="Times New Roman" panose="02020603050405020304" pitchFamily="18"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1700" b="1" kern="50" dirty="0">
                <a:solidFill>
                  <a:srgbClr val="000000"/>
                </a:solidFill>
                <a:effectLst/>
                <a:ea typeface="Times New Roman" panose="02020603050405020304" pitchFamily="18" charset="0"/>
                <a:cs typeface="Calibri" panose="020F0502020204030204" pitchFamily="34" charset="0"/>
              </a:rPr>
              <a:t>skan umowy trójstronnej</a:t>
            </a:r>
            <a:r>
              <a:rPr lang="pl-PL" sz="1700" kern="50" dirty="0">
                <a:solidFill>
                  <a:srgbClr val="000000"/>
                </a:solidFill>
                <a:effectLst/>
                <a:ea typeface="Times New Roman" panose="02020603050405020304" pitchFamily="18" charset="0"/>
                <a:cs typeface="Calibri" panose="020F0502020204030204" pitchFamily="34" charset="0"/>
              </a:rPr>
              <a:t> o świadczenie usługi rozwojowej, którą Przedsiębiorca zawarł z Dostawcą Usług i Operatorem.</a:t>
            </a:r>
            <a:endParaRPr lang="pl-PL" sz="1700" dirty="0">
              <a:effectLst/>
              <a:ea typeface="Calibri" panose="020F0502020204030204" pitchFamily="34" charset="0"/>
              <a:cs typeface="Calibri" panose="020F0502020204030204" pitchFamily="34" charset="0"/>
            </a:endParaRPr>
          </a:p>
          <a:p>
            <a:pPr marL="57150" indent="-285750" algn="just">
              <a:buClr>
                <a:srgbClr val="00B050"/>
              </a:buClr>
              <a:buFont typeface="Wingdings" panose="05000000000000000000" pitchFamily="2" charset="2"/>
              <a:buChar char="Ø"/>
            </a:pPr>
            <a:endParaRPr lang="pl-PL" sz="1700" dirty="0"/>
          </a:p>
        </p:txBody>
      </p:sp>
    </p:spTree>
    <p:extLst>
      <p:ext uri="{BB962C8B-B14F-4D97-AF65-F5344CB8AC3E}">
        <p14:creationId xmlns:p14="http://schemas.microsoft.com/office/powerpoint/2010/main" val="2812615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1A71A7-72C8-47B6-A720-F134B535389B}"/>
              </a:ext>
            </a:extLst>
          </p:cNvPr>
          <p:cNvSpPr>
            <a:spLocks noGrp="1"/>
          </p:cNvSpPr>
          <p:nvPr>
            <p:ph type="ctrTitle"/>
          </p:nvPr>
        </p:nvSpPr>
        <p:spPr>
          <a:xfrm>
            <a:off x="1510748" y="113120"/>
            <a:ext cx="9170504" cy="550771"/>
          </a:xfrm>
        </p:spPr>
        <p:txBody>
          <a:bodyPr anchor="ctr">
            <a:noAutofit/>
          </a:bodyPr>
          <a:lstStyle/>
          <a:p>
            <a:pPr algn="ctr"/>
            <a:r>
              <a:rPr lang="pl-PL" sz="3800" b="1" cap="small" dirty="0">
                <a:solidFill>
                  <a:srgbClr val="00B050"/>
                </a:solidFill>
                <a:latin typeface="+mn-lt"/>
              </a:rPr>
              <a:t>monitoring</a:t>
            </a:r>
            <a:endParaRPr lang="pl-PL" sz="3800" cap="small" dirty="0">
              <a:solidFill>
                <a:srgbClr val="00B050"/>
              </a:solidFill>
              <a:latin typeface="+mn-lt"/>
            </a:endParaRPr>
          </a:p>
        </p:txBody>
      </p:sp>
      <p:cxnSp>
        <p:nvCxnSpPr>
          <p:cNvPr id="8" name="Łącznik prosty 7">
            <a:extLst>
              <a:ext uri="{FF2B5EF4-FFF2-40B4-BE49-F238E27FC236}">
                <a16:creationId xmlns:a16="http://schemas.microsoft.com/office/drawing/2014/main" id="{22550DE1-CF87-4974-BAF6-22A7ABE8027C}"/>
              </a:ext>
            </a:extLst>
          </p:cNvPr>
          <p:cNvCxnSpPr/>
          <p:nvPr/>
        </p:nvCxnSpPr>
        <p:spPr>
          <a:xfrm>
            <a:off x="927652" y="663891"/>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BB82E67C-5BDF-4BB0-86F1-96873B9C8A8D}"/>
              </a:ext>
            </a:extLst>
          </p:cNvPr>
          <p:cNvGraphicFramePr/>
          <p:nvPr>
            <p:extLst>
              <p:ext uri="{D42A27DB-BD31-4B8C-83A1-F6EECF244321}">
                <p14:modId xmlns:p14="http://schemas.microsoft.com/office/powerpoint/2010/main" val="2976423355"/>
              </p:ext>
            </p:extLst>
          </p:nvPr>
        </p:nvGraphicFramePr>
        <p:xfrm>
          <a:off x="1702191" y="1308297"/>
          <a:ext cx="8864209" cy="5008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899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12286" y="-140216"/>
            <a:ext cx="10336696" cy="1048385"/>
          </a:xfrm>
        </p:spPr>
        <p:txBody>
          <a:bodyPr anchor="ctr">
            <a:normAutofit/>
          </a:bodyPr>
          <a:lstStyle/>
          <a:p>
            <a:pPr algn="ctr"/>
            <a:r>
              <a:rPr lang="pl-PL" sz="3800" b="1" cap="small" dirty="0">
                <a:solidFill>
                  <a:srgbClr val="00B050"/>
                </a:solidFill>
              </a:rPr>
              <a:t>monitoring</a:t>
            </a:r>
            <a:endParaRPr lang="pl-PL" sz="3800" b="1" dirty="0">
              <a:solidFill>
                <a:srgbClr val="00B050"/>
              </a:solidFill>
            </a:endParaRP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43018" y="703788"/>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Podtytuł 3">
            <a:extLst>
              <a:ext uri="{FF2B5EF4-FFF2-40B4-BE49-F238E27FC236}">
                <a16:creationId xmlns:a16="http://schemas.microsoft.com/office/drawing/2014/main" id="{E11BC7A9-0835-4B53-8567-2E6F61136697}"/>
              </a:ext>
            </a:extLst>
          </p:cNvPr>
          <p:cNvSpPr>
            <a:spLocks noGrp="1"/>
          </p:cNvSpPr>
          <p:nvPr>
            <p:ph type="subTitle" idx="1"/>
          </p:nvPr>
        </p:nvSpPr>
        <p:spPr>
          <a:xfrm>
            <a:off x="707924" y="1009310"/>
            <a:ext cx="10745420" cy="5848690"/>
          </a:xfrm>
        </p:spPr>
        <p:txBody>
          <a:bodyPr>
            <a:noAutofit/>
          </a:bodyPr>
          <a:lstStyle/>
          <a:p>
            <a:pPr algn="just">
              <a:lnSpc>
                <a:spcPct val="100000"/>
              </a:lnSpc>
            </a:pPr>
            <a:r>
              <a:rPr lang="pl-PL" sz="1900" b="1" dirty="0">
                <a:solidFill>
                  <a:schemeClr val="tx1">
                    <a:lumMod val="95000"/>
                    <a:lumOff val="5000"/>
                  </a:schemeClr>
                </a:solidFill>
              </a:rPr>
              <a:t>W TRAKCIE REALIZACJI USŁUGI:</a:t>
            </a:r>
            <a:endParaRPr lang="pl-PL" sz="300" b="1" dirty="0">
              <a:solidFill>
                <a:schemeClr val="tx1">
                  <a:lumMod val="95000"/>
                  <a:lumOff val="5000"/>
                </a:schemeClr>
              </a:solidFill>
            </a:endParaRPr>
          </a:p>
          <a:p>
            <a:pPr marL="342900" indent="-342900" algn="just">
              <a:lnSpc>
                <a:spcPct val="100000"/>
              </a:lnSpc>
              <a:buClr>
                <a:srgbClr val="00B050"/>
              </a:buClr>
              <a:buFont typeface="Wingdings" panose="05000000000000000000" pitchFamily="2" charset="2"/>
              <a:buChar char="Ø"/>
            </a:pPr>
            <a:r>
              <a:rPr lang="pl-PL" sz="1900" u="sng" dirty="0">
                <a:solidFill>
                  <a:schemeClr val="tx1">
                    <a:lumMod val="95000"/>
                    <a:lumOff val="5000"/>
                  </a:schemeClr>
                </a:solidFill>
              </a:rPr>
              <a:t>w miejscu realizacji usługi rozwojowej – wizyty monitoringowe</a:t>
            </a:r>
            <a:r>
              <a:rPr lang="pl-PL" sz="1900" dirty="0">
                <a:solidFill>
                  <a:schemeClr val="tx1">
                    <a:lumMod val="95000"/>
                    <a:lumOff val="5000"/>
                  </a:schemeClr>
                </a:solidFill>
              </a:rPr>
              <a:t>.</a:t>
            </a:r>
          </a:p>
          <a:p>
            <a:pPr marL="696913" indent="-3429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Wizyty monitoringowe są niezapowiedziane i odbywają się w godzinach i w miejscu realizacji Usługi rozwojowej. </a:t>
            </a:r>
          </a:p>
          <a:p>
            <a:pPr marL="696913" indent="-3429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Celem wizyty monitoringowej jest stwierdzenie faktycznego dostarczenia usług rozwojowych i ich zgodności ze standardami określonymi w karcie usługi z BUR w tym zgodności uczestników usługi rozwojowej ze zgłoszeniem przez Przedsiębiorcę a także zgodność lokalizacji, tytułu oraz osoby prowadzącej usługę. </a:t>
            </a:r>
          </a:p>
          <a:p>
            <a:pPr marL="342900" indent="-342900" algn="just">
              <a:lnSpc>
                <a:spcPct val="100000"/>
              </a:lnSpc>
              <a:buClr>
                <a:srgbClr val="00B050"/>
              </a:buClr>
              <a:buFont typeface="Wingdings" panose="05000000000000000000" pitchFamily="2" charset="2"/>
              <a:buChar char="Ø"/>
            </a:pPr>
            <a:r>
              <a:rPr lang="pl-PL" sz="1900" u="sng" dirty="0">
                <a:solidFill>
                  <a:schemeClr val="tx1">
                    <a:lumMod val="95000"/>
                    <a:lumOff val="5000"/>
                  </a:schemeClr>
                </a:solidFill>
              </a:rPr>
              <a:t>poprzez dołączenie do trwającej usługi realizowanej w formie zdalnej</a:t>
            </a:r>
            <a:r>
              <a:rPr lang="pl-PL" sz="1900" dirty="0">
                <a:solidFill>
                  <a:schemeClr val="tx1">
                    <a:lumMod val="95000"/>
                    <a:lumOff val="5000"/>
                  </a:schemeClr>
                </a:solidFill>
              </a:rPr>
              <a:t>, jeśli rada Sektorowa ds. kompetencji w sektorze chemicznym dopuszcza taką formę realizacji usług – kontrole zdalne.</a:t>
            </a:r>
          </a:p>
          <a:p>
            <a:pPr marL="722313" indent="-3683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Celem kontroli zdalnej jest stwierdzenie faktycznego dostarczenia usług rozwojowych i ich zgodności ze standardami określonymi w karcie usługi z BUR w tym zgodności uczestników usługi rozwojowej ze zgłoszeniem przez Przedsiębiorcę a także zgodność lokalizacji, tytułu oraz osoby prowadzącej usługę. Kontrole zdalne są dokonywane zgodnie z Wytycznymi  PARP dotyczącymi realizacji usług zdalnych poprzez kilkukrotne logowanie podczas trwania usługi.</a:t>
            </a:r>
          </a:p>
          <a:p>
            <a:pPr marL="342900" indent="-342900" algn="just">
              <a:lnSpc>
                <a:spcPct val="100000"/>
              </a:lnSpc>
              <a:buClr>
                <a:srgbClr val="00B050"/>
              </a:buClr>
              <a:buFont typeface="Wingdings" panose="05000000000000000000" pitchFamily="2" charset="2"/>
              <a:buChar char="Ø"/>
            </a:pPr>
            <a:endParaRPr lang="pl-PL" sz="1900" dirty="0">
              <a:solidFill>
                <a:schemeClr val="tx1">
                  <a:lumMod val="95000"/>
                  <a:lumOff val="5000"/>
                </a:schemeClr>
              </a:solidFill>
            </a:endParaRPr>
          </a:p>
        </p:txBody>
      </p:sp>
    </p:spTree>
    <p:extLst>
      <p:ext uri="{BB962C8B-B14F-4D97-AF65-F5344CB8AC3E}">
        <p14:creationId xmlns:p14="http://schemas.microsoft.com/office/powerpoint/2010/main" val="184350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50" y="-120679"/>
            <a:ext cx="10336696" cy="1048385"/>
          </a:xfrm>
        </p:spPr>
        <p:txBody>
          <a:bodyPr anchor="ctr">
            <a:normAutofit/>
          </a:bodyPr>
          <a:lstStyle/>
          <a:p>
            <a:pPr algn="ctr"/>
            <a:r>
              <a:rPr lang="pl-PL" sz="3800" b="1" cap="small" dirty="0">
                <a:solidFill>
                  <a:srgbClr val="00B050"/>
                </a:solidFill>
              </a:rPr>
              <a:t>monitoring</a:t>
            </a:r>
            <a:endParaRPr lang="pl-PL" sz="3800" b="1" dirty="0">
              <a:solidFill>
                <a:srgbClr val="00B050"/>
              </a:solidFill>
            </a:endParaRP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50" y="733285"/>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Podtytuł 3">
            <a:extLst>
              <a:ext uri="{FF2B5EF4-FFF2-40B4-BE49-F238E27FC236}">
                <a16:creationId xmlns:a16="http://schemas.microsoft.com/office/drawing/2014/main" id="{E11BC7A9-0835-4B53-8567-2E6F61136697}"/>
              </a:ext>
            </a:extLst>
          </p:cNvPr>
          <p:cNvSpPr>
            <a:spLocks noGrp="1"/>
          </p:cNvSpPr>
          <p:nvPr>
            <p:ph type="subTitle" idx="1"/>
          </p:nvPr>
        </p:nvSpPr>
        <p:spPr>
          <a:xfrm>
            <a:off x="738654" y="1048385"/>
            <a:ext cx="10714689" cy="4839379"/>
          </a:xfrm>
        </p:spPr>
        <p:txBody>
          <a:bodyPr>
            <a:noAutofit/>
          </a:bodyPr>
          <a:lstStyle/>
          <a:p>
            <a:pPr algn="just">
              <a:lnSpc>
                <a:spcPct val="100000"/>
              </a:lnSpc>
            </a:pPr>
            <a:r>
              <a:rPr lang="pl-PL" sz="1900" b="1" dirty="0">
                <a:solidFill>
                  <a:schemeClr val="tx1">
                    <a:lumMod val="95000"/>
                    <a:lumOff val="5000"/>
                  </a:schemeClr>
                </a:solidFill>
              </a:rPr>
              <a:t>W SIEDZIBIE PRZEDSIĘBIORCY:</a:t>
            </a:r>
            <a:endParaRPr lang="pl-PL" sz="500" b="1" dirty="0">
              <a:solidFill>
                <a:schemeClr val="tx1">
                  <a:lumMod val="95000"/>
                  <a:lumOff val="5000"/>
                </a:schemeClr>
              </a:solidFill>
            </a:endParaRPr>
          </a:p>
          <a:p>
            <a:pPr algn="just">
              <a:lnSpc>
                <a:spcPct val="100000"/>
              </a:lnSpc>
            </a:pPr>
            <a:endParaRPr lang="pl-PL" sz="500" b="1" dirty="0">
              <a:solidFill>
                <a:schemeClr val="tx1">
                  <a:lumMod val="95000"/>
                  <a:lumOff val="5000"/>
                </a:schemeClr>
              </a:solidFill>
            </a:endParaRPr>
          </a:p>
          <a:p>
            <a:pPr marL="342900" indent="-342900" algn="just">
              <a:lnSpc>
                <a:spcPct val="100000"/>
              </a:lnSpc>
              <a:buClr>
                <a:srgbClr val="00B050"/>
              </a:buClr>
              <a:buFont typeface="Wingdings" panose="05000000000000000000" pitchFamily="2" charset="2"/>
              <a:buChar char="Ø"/>
            </a:pPr>
            <a:r>
              <a:rPr lang="pl-PL" sz="1900" dirty="0">
                <a:solidFill>
                  <a:schemeClr val="tx1">
                    <a:lumMod val="95000"/>
                    <a:lumOff val="5000"/>
                  </a:schemeClr>
                </a:solidFill>
              </a:rPr>
              <a:t>W przypadku kontroli w siedzibie </a:t>
            </a:r>
            <a:r>
              <a:rPr lang="pl-PL" sz="1900" u="sng" dirty="0">
                <a:solidFill>
                  <a:schemeClr val="tx1">
                    <a:lumMod val="95000"/>
                    <a:lumOff val="5000"/>
                  </a:schemeClr>
                </a:solidFill>
              </a:rPr>
              <a:t>Przedsiębiorcy jest on powiadamiany o kontroli na co najmniej 5 dni przed jej rozpoczęciem.</a:t>
            </a:r>
            <a:r>
              <a:rPr lang="pl-PL" sz="1900" dirty="0">
                <a:solidFill>
                  <a:schemeClr val="tx1">
                    <a:lumMod val="95000"/>
                    <a:lumOff val="5000"/>
                  </a:schemeClr>
                </a:solidFill>
              </a:rPr>
              <a:t> Kontrola w siedzibie Przedsiębiorcy obejmuje </a:t>
            </a:r>
            <a:r>
              <a:rPr lang="pl-PL" sz="1900" u="sng" dirty="0">
                <a:solidFill>
                  <a:schemeClr val="tx1">
                    <a:lumMod val="95000"/>
                    <a:lumOff val="5000"/>
                  </a:schemeClr>
                </a:solidFill>
              </a:rPr>
              <a:t>weryfikację wszystkich dokumentów związanych z kwalifikowalnością Przedsiębiorstwa/ pracowników do projektu oraz z realizacją Usługi rozwojowej </a:t>
            </a:r>
            <a:r>
              <a:rPr lang="pl-PL" sz="1900" dirty="0">
                <a:solidFill>
                  <a:schemeClr val="tx1">
                    <a:lumMod val="95000"/>
                    <a:lumOff val="5000"/>
                  </a:schemeClr>
                </a:solidFill>
              </a:rPr>
              <a:t>zgodnie z Regulaminem Projektu. Szczegółowy zakres kontroli wskazany zostanie w zawiadomieniu o kontroli.</a:t>
            </a:r>
          </a:p>
          <a:p>
            <a:pPr marL="342900" indent="-342900" algn="just">
              <a:lnSpc>
                <a:spcPct val="100000"/>
              </a:lnSpc>
              <a:buClr>
                <a:srgbClr val="00B050"/>
              </a:buClr>
              <a:buFont typeface="Wingdings" panose="05000000000000000000" pitchFamily="2" charset="2"/>
              <a:buChar char="Ø"/>
            </a:pPr>
            <a:r>
              <a:rPr lang="pl-PL" sz="1900" dirty="0">
                <a:solidFill>
                  <a:schemeClr val="tx1">
                    <a:lumMod val="95000"/>
                    <a:lumOff val="5000"/>
                  </a:schemeClr>
                </a:solidFill>
              </a:rPr>
              <a:t>Zakres kontroli w siedzibie Przedsiębiorcy </a:t>
            </a:r>
            <a:r>
              <a:rPr lang="pl-PL" sz="1900" u="sng" dirty="0">
                <a:solidFill>
                  <a:schemeClr val="tx1">
                    <a:lumMod val="95000"/>
                    <a:lumOff val="5000"/>
                  </a:schemeClr>
                </a:solidFill>
              </a:rPr>
              <a:t>obejmuje w szczególności</a:t>
            </a:r>
            <a:r>
              <a:rPr lang="pl-PL" sz="1900" dirty="0">
                <a:solidFill>
                  <a:schemeClr val="tx1">
                    <a:lumMod val="95000"/>
                    <a:lumOff val="5000"/>
                  </a:schemeClr>
                </a:solidFill>
              </a:rPr>
              <a:t>:</a:t>
            </a:r>
          </a:p>
          <a:p>
            <a:pPr marL="633413" indent="-2794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zgodność danych przekazywanych przez Przedsiębiorcę i Dostawcę Usług do Operatora/Partnera z dokumentacją dotyczącą realizacji Usługi dostępną w siedzibie Przedsiębiorcy oraz Dostawcy Usług,</a:t>
            </a:r>
          </a:p>
          <a:p>
            <a:pPr marL="633413" indent="-2794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prawidłowość rozliczeń finansowych,</a:t>
            </a:r>
          </a:p>
          <a:p>
            <a:pPr marL="633413" indent="-2794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kwalifikowalność wydatków,</a:t>
            </a:r>
          </a:p>
          <a:p>
            <a:pPr marL="633413" indent="-2794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kwalifikowalność uczestników (przedsiębiorstwa, pracowników).</a:t>
            </a:r>
          </a:p>
        </p:txBody>
      </p:sp>
    </p:spTree>
    <p:extLst>
      <p:ext uri="{BB962C8B-B14F-4D97-AF65-F5344CB8AC3E}">
        <p14:creationId xmlns:p14="http://schemas.microsoft.com/office/powerpoint/2010/main" val="444811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E5CC15-2C39-4840-9A52-A43128CD511D}"/>
              </a:ext>
            </a:extLst>
          </p:cNvPr>
          <p:cNvSpPr>
            <a:spLocks noGrp="1"/>
          </p:cNvSpPr>
          <p:nvPr>
            <p:ph type="ctrTitle"/>
          </p:nvPr>
        </p:nvSpPr>
        <p:spPr>
          <a:xfrm>
            <a:off x="927649" y="-172298"/>
            <a:ext cx="10336696" cy="1048385"/>
          </a:xfrm>
        </p:spPr>
        <p:txBody>
          <a:bodyPr anchor="ctr">
            <a:normAutofit/>
          </a:bodyPr>
          <a:lstStyle/>
          <a:p>
            <a:pPr algn="ctr"/>
            <a:r>
              <a:rPr lang="pl-PL" sz="3800" b="1" cap="small" dirty="0">
                <a:solidFill>
                  <a:srgbClr val="00B050"/>
                </a:solidFill>
              </a:rPr>
              <a:t>monitoring</a:t>
            </a:r>
            <a:endParaRPr lang="pl-PL" sz="3800" b="1" dirty="0">
              <a:solidFill>
                <a:srgbClr val="00B050"/>
              </a:solidFill>
            </a:endParaRPr>
          </a:p>
        </p:txBody>
      </p:sp>
      <p:cxnSp>
        <p:nvCxnSpPr>
          <p:cNvPr id="9" name="Łącznik prosty 8">
            <a:extLst>
              <a:ext uri="{FF2B5EF4-FFF2-40B4-BE49-F238E27FC236}">
                <a16:creationId xmlns:a16="http://schemas.microsoft.com/office/drawing/2014/main" id="{55881BF9-FD6A-42B4-90C0-3FBF9278951C}"/>
              </a:ext>
            </a:extLst>
          </p:cNvPr>
          <p:cNvCxnSpPr/>
          <p:nvPr/>
        </p:nvCxnSpPr>
        <p:spPr>
          <a:xfrm>
            <a:off x="927649" y="703788"/>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Podtytuł 3">
            <a:extLst>
              <a:ext uri="{FF2B5EF4-FFF2-40B4-BE49-F238E27FC236}">
                <a16:creationId xmlns:a16="http://schemas.microsoft.com/office/drawing/2014/main" id="{E11BC7A9-0835-4B53-8567-2E6F61136697}"/>
              </a:ext>
            </a:extLst>
          </p:cNvPr>
          <p:cNvSpPr>
            <a:spLocks noGrp="1"/>
          </p:cNvSpPr>
          <p:nvPr>
            <p:ph type="subTitle" idx="1"/>
          </p:nvPr>
        </p:nvSpPr>
        <p:spPr>
          <a:xfrm>
            <a:off x="738654" y="1048385"/>
            <a:ext cx="10714689" cy="4839379"/>
          </a:xfrm>
        </p:spPr>
        <p:txBody>
          <a:bodyPr>
            <a:noAutofit/>
          </a:bodyPr>
          <a:lstStyle/>
          <a:p>
            <a:pPr algn="just">
              <a:lnSpc>
                <a:spcPct val="100000"/>
              </a:lnSpc>
            </a:pPr>
            <a:r>
              <a:rPr lang="pl-PL" sz="1900" b="1" dirty="0">
                <a:solidFill>
                  <a:schemeClr val="tx1">
                    <a:lumMod val="95000"/>
                    <a:lumOff val="5000"/>
                  </a:schemeClr>
                </a:solidFill>
              </a:rPr>
              <a:t>W SIEDZIBIE PRZEDSIĘBIORCY:</a:t>
            </a:r>
            <a:endParaRPr lang="pl-PL" sz="500" b="1" dirty="0">
              <a:solidFill>
                <a:schemeClr val="tx1">
                  <a:lumMod val="95000"/>
                  <a:lumOff val="5000"/>
                </a:schemeClr>
              </a:solidFill>
            </a:endParaRPr>
          </a:p>
          <a:p>
            <a:pPr algn="just">
              <a:lnSpc>
                <a:spcPct val="100000"/>
              </a:lnSpc>
            </a:pPr>
            <a:endParaRPr lang="pl-PL" sz="500" b="1" dirty="0">
              <a:solidFill>
                <a:schemeClr val="tx1">
                  <a:lumMod val="95000"/>
                  <a:lumOff val="5000"/>
                </a:schemeClr>
              </a:solidFill>
            </a:endParaRPr>
          </a:p>
          <a:p>
            <a:pPr marL="342900" indent="-342900" algn="just">
              <a:lnSpc>
                <a:spcPct val="100000"/>
              </a:lnSpc>
              <a:buClr>
                <a:srgbClr val="00B050"/>
              </a:buClr>
              <a:buFont typeface="Wingdings" panose="05000000000000000000" pitchFamily="2" charset="2"/>
              <a:buChar char="Ø"/>
            </a:pPr>
            <a:r>
              <a:rPr lang="pl-PL" sz="1900" u="sng" dirty="0">
                <a:solidFill>
                  <a:schemeClr val="tx1">
                    <a:lumMod val="95000"/>
                    <a:lumOff val="5000"/>
                  </a:schemeClr>
                </a:solidFill>
              </a:rPr>
              <a:t>Przedsiębiorca podczas kontroli zapewnia:</a:t>
            </a:r>
          </a:p>
          <a:p>
            <a:pPr marL="633413" indent="-2794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prawo wglądu we wszystkie dokumenty związane jak i niezwiązane z realizacją Umowy wsparcia, o ile jest to konieczne do stwierdzenia kwalifikowalności wydatków w Projekcie bądź kwalifikowalności Przedsiębiorstwa/ uczestników w Projekcie (w tym dokumenty źródłowe),</a:t>
            </a:r>
          </a:p>
          <a:p>
            <a:pPr marL="633413" indent="-2794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obecność upoważnionych osób, które w imieniu Przedsiębiorcy udzielają wiążących wyjaśnień na temat realizacji Umowy wsparcia,</a:t>
            </a:r>
          </a:p>
          <a:p>
            <a:pPr marL="633413" indent="-279400" algn="just">
              <a:lnSpc>
                <a:spcPct val="100000"/>
              </a:lnSpc>
              <a:buClr>
                <a:srgbClr val="00B050"/>
              </a:buClr>
              <a:buFont typeface="Arial" panose="020B0604020202020204" pitchFamily="34" charset="0"/>
              <a:buChar char="•"/>
            </a:pPr>
            <a:r>
              <a:rPr lang="pl-PL" sz="1900" dirty="0">
                <a:solidFill>
                  <a:schemeClr val="tx1">
                    <a:lumMod val="95000"/>
                    <a:lumOff val="5000"/>
                  </a:schemeClr>
                </a:solidFill>
              </a:rPr>
              <a:t>pomieszczenie, w którym upoważnione do kontroli osoby będą mogły dokonać czynności kontrolnych.</a:t>
            </a:r>
          </a:p>
        </p:txBody>
      </p:sp>
      <p:sp>
        <p:nvSpPr>
          <p:cNvPr id="6" name="pole tekstowe 5">
            <a:extLst>
              <a:ext uri="{FF2B5EF4-FFF2-40B4-BE49-F238E27FC236}">
                <a16:creationId xmlns:a16="http://schemas.microsoft.com/office/drawing/2014/main" id="{1AE1D2E5-077F-4074-B6E8-9910C83517B4}"/>
              </a:ext>
            </a:extLst>
          </p:cNvPr>
          <p:cNvSpPr txBox="1"/>
          <p:nvPr/>
        </p:nvSpPr>
        <p:spPr>
          <a:xfrm>
            <a:off x="738653" y="5103674"/>
            <a:ext cx="10714689" cy="1200329"/>
          </a:xfrm>
          <a:prstGeom prst="rect">
            <a:avLst/>
          </a:prstGeom>
          <a:noFill/>
        </p:spPr>
        <p:txBody>
          <a:bodyPr wrap="square">
            <a:spAutoFit/>
          </a:bodyPr>
          <a:lstStyle/>
          <a:p>
            <a:pPr algn="ctr"/>
            <a:r>
              <a:rPr lang="pl-PL" sz="1800" b="1" dirty="0">
                <a:effectLst/>
                <a:ea typeface="Arial" panose="020B0604020202020204" pitchFamily="34" charset="0"/>
              </a:rPr>
              <a:t>W przypadku stwierdzenia wydatkowania przez Przedsiębiorcę środków publicznych niezgodnie z zasadami określonymi w Regulaminie, Umowie wsparcia i przepisach prawa obowiązujących w Projekcie może on zostać wezwany do zwrotu środków na zasadach określonych w Regulaminie Projektu i Umowie wsparcia. </a:t>
            </a:r>
            <a:endParaRPr lang="pl-PL" sz="2400" b="1" dirty="0">
              <a:effectLst/>
              <a:ea typeface="Arial" panose="020B0604020202020204" pitchFamily="34" charset="0"/>
            </a:endParaRPr>
          </a:p>
        </p:txBody>
      </p:sp>
    </p:spTree>
    <p:extLst>
      <p:ext uri="{BB962C8B-B14F-4D97-AF65-F5344CB8AC3E}">
        <p14:creationId xmlns:p14="http://schemas.microsoft.com/office/powerpoint/2010/main" val="35701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8C8F059A-4B2B-462A-A272-212E8ADD9039}"/>
              </a:ext>
            </a:extLst>
          </p:cNvPr>
          <p:cNvSpPr>
            <a:spLocks noGrp="1"/>
          </p:cNvSpPr>
          <p:nvPr>
            <p:ph type="subTitle" idx="1"/>
          </p:nvPr>
        </p:nvSpPr>
        <p:spPr>
          <a:xfrm>
            <a:off x="577596" y="1431235"/>
            <a:ext cx="11036808" cy="2464902"/>
          </a:xfrm>
        </p:spPr>
        <p:txBody>
          <a:bodyPr>
            <a:normAutofit/>
          </a:bodyPr>
          <a:lstStyle/>
          <a:p>
            <a:pPr algn="just">
              <a:lnSpc>
                <a:spcPct val="150000"/>
              </a:lnSpc>
            </a:pPr>
            <a:r>
              <a:rPr lang="pl-PL" sz="2400" b="0" i="0" u="none" strike="noStrike" baseline="0" dirty="0">
                <a:cs typeface="Calibri" panose="020F0502020204030204" pitchFamily="34" charset="0"/>
              </a:rPr>
              <a:t>Celem projektu jest rozwój kapitału ludzkiego </a:t>
            </a:r>
            <a:r>
              <a:rPr lang="pl-PL" sz="2400" b="1" i="0" u="none" strike="noStrike" baseline="0" dirty="0">
                <a:cs typeface="Calibri" panose="020F0502020204030204" pitchFamily="34" charset="0"/>
              </a:rPr>
              <a:t>74 przedsiębiorstw</a:t>
            </a:r>
            <a:r>
              <a:rPr lang="pl-PL" sz="2400" b="0" i="0" u="none" strike="noStrike" baseline="0" dirty="0">
                <a:cs typeface="Calibri" panose="020F0502020204030204" pitchFamily="34" charset="0"/>
              </a:rPr>
              <a:t> </a:t>
            </a:r>
            <a:r>
              <a:rPr lang="pl-PL" sz="2400" b="1" i="0" u="none" strike="noStrike" baseline="0" dirty="0">
                <a:cs typeface="Calibri" panose="020F0502020204030204" pitchFamily="34" charset="0"/>
              </a:rPr>
              <a:t>z sektora chemii</a:t>
            </a:r>
            <a:r>
              <a:rPr lang="pl-PL" sz="2400" b="0" i="0" u="none" strike="noStrike" baseline="0" dirty="0">
                <a:cs typeface="Calibri" panose="020F0502020204030204" pitchFamily="34" charset="0"/>
              </a:rPr>
              <a:t>, poprzez podniesienie kwalifikacji/kompetencji przez min </a:t>
            </a:r>
            <a:r>
              <a:rPr lang="pl-PL" sz="2400" b="1" i="0" u="none" strike="noStrike" baseline="0" dirty="0">
                <a:cs typeface="Calibri" panose="020F0502020204030204" pitchFamily="34" charset="0"/>
              </a:rPr>
              <a:t>673 z 747 </a:t>
            </a:r>
            <a:r>
              <a:rPr lang="pl-PL" sz="2400" b="0" i="0" u="none" strike="noStrike" baseline="0" dirty="0">
                <a:cs typeface="Calibri" panose="020F0502020204030204" pitchFamily="34" charset="0"/>
              </a:rPr>
              <a:t>ich pracowników objętych wsparciem, zgodnie z rekomendacjami Sektorowej Rady, do </a:t>
            </a:r>
            <a:r>
              <a:rPr lang="pl-PL" sz="2400" b="1" dirty="0">
                <a:cs typeface="Calibri" panose="020F0502020204030204" pitchFamily="34" charset="0"/>
              </a:rPr>
              <a:t>XI</a:t>
            </a:r>
            <a:r>
              <a:rPr lang="pl-PL" sz="2400" b="1" i="0" u="none" strike="noStrike" baseline="0" dirty="0">
                <a:cs typeface="Calibri" panose="020F0502020204030204" pitchFamily="34" charset="0"/>
              </a:rPr>
              <a:t> 2023 </a:t>
            </a:r>
            <a:r>
              <a:rPr lang="pl-PL" sz="2400" b="0" i="0" u="none" strike="noStrike" baseline="0" dirty="0">
                <a:cs typeface="Calibri" panose="020F0502020204030204" pitchFamily="34" charset="0"/>
              </a:rPr>
              <a:t>roku. </a:t>
            </a:r>
          </a:p>
        </p:txBody>
      </p:sp>
      <p:sp>
        <p:nvSpPr>
          <p:cNvPr id="4" name="Tytuł 1">
            <a:extLst>
              <a:ext uri="{FF2B5EF4-FFF2-40B4-BE49-F238E27FC236}">
                <a16:creationId xmlns:a16="http://schemas.microsoft.com/office/drawing/2014/main" id="{1A3275B6-0334-4BD3-B789-025F4E9D041B}"/>
              </a:ext>
            </a:extLst>
          </p:cNvPr>
          <p:cNvSpPr txBox="1">
            <a:spLocks/>
          </p:cNvSpPr>
          <p:nvPr/>
        </p:nvSpPr>
        <p:spPr>
          <a:xfrm>
            <a:off x="828260" y="128159"/>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GŁÓWNY CEL PROJEKTU</a:t>
            </a:r>
          </a:p>
        </p:txBody>
      </p:sp>
      <p:cxnSp>
        <p:nvCxnSpPr>
          <p:cNvPr id="8" name="Łącznik prosty 7">
            <a:extLst>
              <a:ext uri="{FF2B5EF4-FFF2-40B4-BE49-F238E27FC236}">
                <a16:creationId xmlns:a16="http://schemas.microsoft.com/office/drawing/2014/main" id="{7E8970E8-4132-4CFE-944C-DFECB2013781}"/>
              </a:ext>
            </a:extLst>
          </p:cNvPr>
          <p:cNvCxnSpPr/>
          <p:nvPr/>
        </p:nvCxnSpPr>
        <p:spPr>
          <a:xfrm>
            <a:off x="927652" y="874643"/>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Obraz 11">
            <a:extLst>
              <a:ext uri="{FF2B5EF4-FFF2-40B4-BE49-F238E27FC236}">
                <a16:creationId xmlns:a16="http://schemas.microsoft.com/office/drawing/2014/main" id="{F3ED4430-7217-4D57-96CC-90038D932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573" y="3608292"/>
            <a:ext cx="3017778" cy="3017778"/>
          </a:xfrm>
          <a:prstGeom prst="rect">
            <a:avLst/>
          </a:prstGeom>
          <a:noFill/>
        </p:spPr>
      </p:pic>
      <p:sp>
        <p:nvSpPr>
          <p:cNvPr id="14" name="pole tekstowe 13">
            <a:extLst>
              <a:ext uri="{FF2B5EF4-FFF2-40B4-BE49-F238E27FC236}">
                <a16:creationId xmlns:a16="http://schemas.microsoft.com/office/drawing/2014/main" id="{0E0A2FC6-723A-46B4-9029-2F51002F63E4}"/>
              </a:ext>
            </a:extLst>
          </p:cNvPr>
          <p:cNvSpPr txBox="1"/>
          <p:nvPr/>
        </p:nvSpPr>
        <p:spPr>
          <a:xfrm>
            <a:off x="577595" y="4778627"/>
            <a:ext cx="8328977" cy="707886"/>
          </a:xfrm>
          <a:prstGeom prst="rect">
            <a:avLst/>
          </a:prstGeom>
          <a:noFill/>
        </p:spPr>
        <p:txBody>
          <a:bodyPr wrap="square">
            <a:spAutoFit/>
          </a:bodyPr>
          <a:lstStyle/>
          <a:p>
            <a:pPr algn="just"/>
            <a:r>
              <a:rPr lang="pl-PL" sz="2000" b="0" i="0" u="none" strike="noStrike" baseline="0" dirty="0">
                <a:cs typeface="Calibri" panose="020F0502020204030204" pitchFamily="34" charset="0"/>
              </a:rPr>
              <a:t>Cel ten bezpośrednio realizuje cel szczegółowy POWER, poprzez zwiększenie liczby przedsiębiorstw objętych działaniami rozwojowymi.</a:t>
            </a:r>
            <a:endParaRPr lang="pl-PL" sz="2000" dirty="0">
              <a:cs typeface="Calibri" panose="020F0502020204030204" pitchFamily="34" charset="0"/>
            </a:endParaRPr>
          </a:p>
        </p:txBody>
      </p:sp>
    </p:spTree>
    <p:extLst>
      <p:ext uri="{BB962C8B-B14F-4D97-AF65-F5344CB8AC3E}">
        <p14:creationId xmlns:p14="http://schemas.microsoft.com/office/powerpoint/2010/main" val="1234596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828260" y="86596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752797" y="119480"/>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WALIDACJA KART USŁUG</a:t>
            </a:r>
          </a:p>
        </p:txBody>
      </p:sp>
      <p:sp>
        <p:nvSpPr>
          <p:cNvPr id="7" name="pole tekstowe 6">
            <a:extLst>
              <a:ext uri="{FF2B5EF4-FFF2-40B4-BE49-F238E27FC236}">
                <a16:creationId xmlns:a16="http://schemas.microsoft.com/office/drawing/2014/main" id="{10B352ED-7EFC-41A9-A8A7-C0B942C83D4C}"/>
              </a:ext>
            </a:extLst>
          </p:cNvPr>
          <p:cNvSpPr txBox="1"/>
          <p:nvPr/>
        </p:nvSpPr>
        <p:spPr>
          <a:xfrm>
            <a:off x="752797" y="1086488"/>
            <a:ext cx="10412159" cy="5687839"/>
          </a:xfrm>
          <a:prstGeom prst="rect">
            <a:avLst/>
          </a:prstGeom>
          <a:noFill/>
        </p:spPr>
        <p:txBody>
          <a:bodyPr wrap="square">
            <a:spAutoFit/>
          </a:bodyPr>
          <a:lstStyle/>
          <a:p>
            <a:pPr marL="342900" lvl="0" indent="-342900" algn="just">
              <a:lnSpc>
                <a:spcPct val="115000"/>
              </a:lnSpc>
              <a:spcAft>
                <a:spcPts val="1000"/>
              </a:spcAft>
              <a:buClr>
                <a:srgbClr val="00B050"/>
              </a:buClr>
              <a:buSzPct val="100000"/>
              <a:buFont typeface="Wingdings" panose="05000000000000000000" pitchFamily="2" charset="2"/>
              <a:buChar char="Ø"/>
            </a:pPr>
            <a:r>
              <a:rPr lang="pl-PL" sz="2200" b="1" dirty="0"/>
              <a:t>Przedsiębiorca dokonuje wyboru usług rozwojowych</a:t>
            </a:r>
            <a:r>
              <a:rPr lang="pl-PL" sz="2200" dirty="0"/>
              <a:t>, z których chce skorzystać z BUR lub spoza BUR;</a:t>
            </a:r>
          </a:p>
          <a:p>
            <a:pPr marL="342900" lvl="0" indent="-342900" algn="just">
              <a:lnSpc>
                <a:spcPct val="115000"/>
              </a:lnSpc>
              <a:spcAft>
                <a:spcPts val="1000"/>
              </a:spcAft>
              <a:buClr>
                <a:srgbClr val="00B050"/>
              </a:buClr>
              <a:buSzPct val="100000"/>
              <a:buFont typeface="Wingdings" panose="05000000000000000000" pitchFamily="2" charset="2"/>
              <a:buChar char="Ø"/>
            </a:pPr>
            <a:r>
              <a:rPr lang="pl-PL" sz="2200" b="1" dirty="0"/>
              <a:t>Przedsiębiorca zobowiązany jest do wgrania do Systemu karty usługi </a:t>
            </a:r>
            <a:r>
              <a:rPr lang="pl-PL" sz="2200" dirty="0"/>
              <a:t>z BUR lub karty usługi spoza z której chce skorzystać oraz podania Operatorowi nazwy usługi i jej ID, jeśli dotyczy usługi z BUR.</a:t>
            </a:r>
          </a:p>
          <a:p>
            <a:pPr lvl="0" algn="just">
              <a:lnSpc>
                <a:spcPct val="115000"/>
              </a:lnSpc>
              <a:spcAft>
                <a:spcPts val="1000"/>
              </a:spcAft>
              <a:buClr>
                <a:srgbClr val="00B050"/>
              </a:buClr>
              <a:buSzPct val="100000"/>
            </a:pPr>
            <a:r>
              <a:rPr lang="pl-PL" sz="2200" dirty="0"/>
              <a:t>Po wyborze usług następuje </a:t>
            </a:r>
            <a:r>
              <a:rPr lang="pl-PL" sz="2200" u="sng" dirty="0"/>
              <a:t>etap oceny karty usług </a:t>
            </a:r>
            <a:r>
              <a:rPr lang="pl-PL" sz="2200" dirty="0"/>
              <a:t>(walidacja usług) przez Eksperta Operatora pod kątem zgodności usług rozwojowych z rekomendacjami nadzwyczajnymi Rady Sektorowej (zakres wsparcia, obszar tematyczny, grupa docelowa, cele, efekty, forma, liczba godzin usługi, liczba godzin zajęć praktycznych, cena, itd.). Podczas walidacji Operator zatwierdza lub nie zatwierdza określone usługi oraz uczestników przypisanych do danej usługi. </a:t>
            </a:r>
          </a:p>
          <a:p>
            <a:pPr lvl="0" algn="just">
              <a:lnSpc>
                <a:spcPct val="115000"/>
              </a:lnSpc>
              <a:spcAft>
                <a:spcPts val="1000"/>
              </a:spcAft>
              <a:buClr>
                <a:srgbClr val="00B050"/>
              </a:buClr>
              <a:buSzPct val="100000"/>
            </a:pPr>
            <a:r>
              <a:rPr lang="pl-PL" sz="2200" u="sng" dirty="0"/>
              <a:t>Po zakończeniu walidacji Przedsiębiorca otrzymuje powiadomienie od Operatora o wyniku weryfikacji.</a:t>
            </a:r>
            <a:endParaRPr lang="pl-PL" sz="2200" u="sng"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420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phic 15" descr="Znacznik wyboru">
            <a:extLst>
              <a:ext uri="{FF2B5EF4-FFF2-40B4-BE49-F238E27FC236}">
                <a16:creationId xmlns:a16="http://schemas.microsoft.com/office/drawing/2014/main" id="{C3AFC23D-9DE7-4333-8019-B9693FAF79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0803" y="759561"/>
            <a:ext cx="2669439" cy="2669439"/>
          </a:xfrm>
          <a:prstGeom prst="rect">
            <a:avLst/>
          </a:prstGeom>
        </p:spPr>
      </p:pic>
      <p:sp>
        <p:nvSpPr>
          <p:cNvPr id="8" name="Tytuł 1">
            <a:extLst>
              <a:ext uri="{FF2B5EF4-FFF2-40B4-BE49-F238E27FC236}">
                <a16:creationId xmlns:a16="http://schemas.microsoft.com/office/drawing/2014/main" id="{DC76648D-2ED8-4BE5-9408-3ABB5BB52255}"/>
              </a:ext>
            </a:extLst>
          </p:cNvPr>
          <p:cNvSpPr txBox="1">
            <a:spLocks/>
          </p:cNvSpPr>
          <p:nvPr/>
        </p:nvSpPr>
        <p:spPr>
          <a:xfrm>
            <a:off x="5334315" y="3540558"/>
            <a:ext cx="4274240" cy="130523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600" i="1" kern="1200" cap="all" baseline="0">
                <a:solidFill>
                  <a:schemeClr val="tx2"/>
                </a:solidFill>
                <a:latin typeface="+mj-lt"/>
                <a:ea typeface="+mj-ea"/>
                <a:cs typeface="+mj-cs"/>
              </a:defRPr>
            </a:lvl1pPr>
          </a:lstStyle>
          <a:p>
            <a:r>
              <a:rPr lang="pl-PL" sz="2800" b="1" i="0" u="sng" dirty="0">
                <a:solidFill>
                  <a:schemeClr val="tx1"/>
                </a:solidFill>
                <a:latin typeface="Arial" panose="020B0604020202020204" pitchFamily="34" charset="0"/>
                <a:cs typeface="Arial" panose="020B0604020202020204" pitchFamily="34" charset="0"/>
              </a:rPr>
              <a:t>Zapraszamy do złożenia wniosku </a:t>
            </a:r>
          </a:p>
        </p:txBody>
      </p:sp>
      <p:pic>
        <p:nvPicPr>
          <p:cNvPr id="9" name="Obraz 8">
            <a:extLst>
              <a:ext uri="{FF2B5EF4-FFF2-40B4-BE49-F238E27FC236}">
                <a16:creationId xmlns:a16="http://schemas.microsoft.com/office/drawing/2014/main" id="{F51F7ACE-3B2B-4FB1-B4DA-91669E944B0C}"/>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2526573" y="871120"/>
            <a:ext cx="2669438" cy="2669438"/>
          </a:xfrm>
          <a:prstGeom prst="rect">
            <a:avLst/>
          </a:prstGeom>
        </p:spPr>
      </p:pic>
      <p:sp>
        <p:nvSpPr>
          <p:cNvPr id="10" name="pole tekstowe 9">
            <a:extLst>
              <a:ext uri="{FF2B5EF4-FFF2-40B4-BE49-F238E27FC236}">
                <a16:creationId xmlns:a16="http://schemas.microsoft.com/office/drawing/2014/main" id="{6868A36E-6746-4E01-885D-1BD14D01FCEC}"/>
              </a:ext>
            </a:extLst>
          </p:cNvPr>
          <p:cNvSpPr txBox="1"/>
          <p:nvPr/>
        </p:nvSpPr>
        <p:spPr>
          <a:xfrm>
            <a:off x="2526573" y="5240796"/>
            <a:ext cx="6808789" cy="980012"/>
          </a:xfrm>
          <a:prstGeom prst="rect">
            <a:avLst/>
          </a:prstGeom>
          <a:noFill/>
        </p:spPr>
        <p:txBody>
          <a:bodyPr wrap="square">
            <a:spAutoFit/>
          </a:bodyPr>
          <a:lstStyle/>
          <a:p>
            <a:pPr algn="ctr">
              <a:lnSpc>
                <a:spcPct val="115000"/>
              </a:lnSpc>
            </a:pPr>
            <a:r>
              <a:rPr lang="pl-PL" sz="2600" b="1" dirty="0">
                <a:effectLst/>
                <a:ea typeface="Times New Roman" panose="02020603050405020304" pitchFamily="18" charset="0"/>
              </a:rPr>
              <a:t>Strona Systemu Operatora: </a:t>
            </a:r>
            <a:r>
              <a:rPr lang="en-US" sz="2600" b="1" dirty="0">
                <a:solidFill>
                  <a:srgbClr val="00B050"/>
                </a:solidFill>
                <a:effectLst/>
                <a:ea typeface="Times New Roman" panose="02020603050405020304" pitchFamily="18" charset="0"/>
              </a:rPr>
              <a:t>https://chemia.przepisnarozwoj.pl</a:t>
            </a:r>
            <a:endParaRPr lang="pl-PL" sz="2600" dirty="0">
              <a:effectLst/>
              <a:ea typeface="Times New Roman" panose="02020603050405020304" pitchFamily="18" charset="0"/>
            </a:endParaRPr>
          </a:p>
        </p:txBody>
      </p:sp>
    </p:spTree>
    <p:extLst>
      <p:ext uri="{BB962C8B-B14F-4D97-AF65-F5344CB8AC3E}">
        <p14:creationId xmlns:p14="http://schemas.microsoft.com/office/powerpoint/2010/main" val="3054496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ytuł 1">
            <a:extLst>
              <a:ext uri="{FF2B5EF4-FFF2-40B4-BE49-F238E27FC236}">
                <a16:creationId xmlns:a16="http://schemas.microsoft.com/office/drawing/2014/main" id="{C1B0B6FC-78F9-46E6-A988-281DDA96907B}"/>
              </a:ext>
            </a:extLst>
          </p:cNvPr>
          <p:cNvSpPr>
            <a:spLocks noGrp="1"/>
          </p:cNvSpPr>
          <p:nvPr>
            <p:ph type="ctrTitle"/>
          </p:nvPr>
        </p:nvSpPr>
        <p:spPr>
          <a:xfrm>
            <a:off x="1239742" y="763045"/>
            <a:ext cx="10058400" cy="1793579"/>
          </a:xfrm>
        </p:spPr>
        <p:txBody>
          <a:bodyPr>
            <a:normAutofit/>
          </a:bodyPr>
          <a:lstStyle/>
          <a:p>
            <a:pPr algn="ctr"/>
            <a:r>
              <a:rPr lang="pl-PL" sz="4000" b="1" spc="0" dirty="0">
                <a:ln w="22225">
                  <a:solidFill>
                    <a:schemeClr val="accent2"/>
                  </a:solidFill>
                  <a:prstDash val="solid"/>
                </a:ln>
                <a:solidFill>
                  <a:srgbClr val="00B050"/>
                </a:solidFill>
                <a:latin typeface="+mn-lt"/>
              </a:rPr>
              <a:t>„Nowoczesne Kompetencje w Sektorze Chemicznym”</a:t>
            </a:r>
          </a:p>
        </p:txBody>
      </p:sp>
      <p:sp>
        <p:nvSpPr>
          <p:cNvPr id="12" name="pole tekstowe 11">
            <a:extLst>
              <a:ext uri="{FF2B5EF4-FFF2-40B4-BE49-F238E27FC236}">
                <a16:creationId xmlns:a16="http://schemas.microsoft.com/office/drawing/2014/main" id="{61ABA942-D6D6-4550-9444-FDA3D4ECB9E1}"/>
              </a:ext>
            </a:extLst>
          </p:cNvPr>
          <p:cNvSpPr txBox="1"/>
          <p:nvPr/>
        </p:nvSpPr>
        <p:spPr>
          <a:xfrm>
            <a:off x="1897558" y="532212"/>
            <a:ext cx="8173329" cy="461665"/>
          </a:xfrm>
          <a:prstGeom prst="rect">
            <a:avLst/>
          </a:prstGeom>
          <a:noFill/>
        </p:spPr>
        <p:txBody>
          <a:bodyPr wrap="square" rtlCol="0">
            <a:spAutoFit/>
          </a:bodyPr>
          <a:lstStyle/>
          <a:p>
            <a:pPr algn="ctr"/>
            <a:r>
              <a:rPr lang="pl-PL" sz="2400" b="1" dirty="0"/>
              <a:t>ZAPRASZAMY DO KONTAKTU</a:t>
            </a:r>
          </a:p>
        </p:txBody>
      </p:sp>
      <p:sp>
        <p:nvSpPr>
          <p:cNvPr id="13" name="Prostokąt: zaokrąglone rogi 12">
            <a:extLst>
              <a:ext uri="{FF2B5EF4-FFF2-40B4-BE49-F238E27FC236}">
                <a16:creationId xmlns:a16="http://schemas.microsoft.com/office/drawing/2014/main" id="{E2603B4C-B815-4272-92B0-54D658FD6372}"/>
              </a:ext>
            </a:extLst>
          </p:cNvPr>
          <p:cNvSpPr/>
          <p:nvPr/>
        </p:nvSpPr>
        <p:spPr>
          <a:xfrm>
            <a:off x="312277" y="2966493"/>
            <a:ext cx="2971544" cy="230274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pl-PL" b="1" dirty="0"/>
              <a:t>HRP </a:t>
            </a:r>
            <a:r>
              <a:rPr lang="pl-PL" b="1" dirty="0" err="1"/>
              <a:t>Grants</a:t>
            </a:r>
            <a:r>
              <a:rPr lang="pl-PL" b="1" dirty="0"/>
              <a:t> Sp. z o.o.</a:t>
            </a:r>
          </a:p>
          <a:p>
            <a:pPr algn="ctr"/>
            <a:r>
              <a:rPr lang="pl-PL" dirty="0"/>
              <a:t>ul. Kilińskiego 185,</a:t>
            </a:r>
            <a:br>
              <a:rPr lang="pl-PL" dirty="0"/>
            </a:br>
            <a:r>
              <a:rPr lang="pl-PL" dirty="0"/>
              <a:t>90-348 Łódź</a:t>
            </a:r>
          </a:p>
          <a:p>
            <a:pPr algn="ctr"/>
            <a:r>
              <a:rPr lang="pl-PL" dirty="0"/>
              <a:t>Tel.: +48 42 208 06 06</a:t>
            </a:r>
          </a:p>
          <a:p>
            <a:pPr algn="ctr"/>
            <a:r>
              <a:rPr lang="pl-PL" dirty="0"/>
              <a:t>biuro@hrp.com.pl</a:t>
            </a:r>
          </a:p>
        </p:txBody>
      </p:sp>
      <p:sp>
        <p:nvSpPr>
          <p:cNvPr id="7" name="Prostokąt: zaokrąglone rogi 6">
            <a:extLst>
              <a:ext uri="{FF2B5EF4-FFF2-40B4-BE49-F238E27FC236}">
                <a16:creationId xmlns:a16="http://schemas.microsoft.com/office/drawing/2014/main" id="{592F3C74-7BB6-4FCF-A4CE-C990754353C9}"/>
              </a:ext>
            </a:extLst>
          </p:cNvPr>
          <p:cNvSpPr/>
          <p:nvPr/>
        </p:nvSpPr>
        <p:spPr>
          <a:xfrm>
            <a:off x="3892120" y="3139195"/>
            <a:ext cx="4496505" cy="2058969"/>
          </a:xfrm>
          <a:prstGeom prst="roundRect">
            <a:avLst/>
          </a:prstGeom>
          <a:ln w="57150">
            <a:solidFill>
              <a:srgbClr val="72CAF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sz="200" b="1" dirty="0"/>
          </a:p>
          <a:p>
            <a:pPr algn="ctr"/>
            <a:endParaRPr lang="pl-PL" sz="200" b="1" dirty="0"/>
          </a:p>
          <a:p>
            <a:pPr algn="ctr"/>
            <a:endParaRPr lang="pl-PL" sz="200" b="1" dirty="0"/>
          </a:p>
          <a:p>
            <a:pPr algn="ctr"/>
            <a:endParaRPr lang="pl-PL" sz="200" b="1" dirty="0"/>
          </a:p>
          <a:p>
            <a:pPr algn="ctr"/>
            <a:r>
              <a:rPr lang="pl-PL" b="1" dirty="0"/>
              <a:t>Konsultanci: </a:t>
            </a:r>
            <a:endParaRPr lang="pl-PL" sz="300" b="1" dirty="0"/>
          </a:p>
          <a:p>
            <a:pPr algn="ctr"/>
            <a:endParaRPr lang="pl-PL" sz="200" dirty="0"/>
          </a:p>
          <a:p>
            <a:pPr algn="ctr"/>
            <a:endParaRPr lang="pl-PL" sz="200" dirty="0"/>
          </a:p>
          <a:p>
            <a:pPr algn="ctr"/>
            <a:r>
              <a:rPr lang="pl-PL" dirty="0"/>
              <a:t>Agnieszka Bolewska tel.: 502-080-667</a:t>
            </a:r>
          </a:p>
          <a:p>
            <a:pPr algn="ctr"/>
            <a:r>
              <a:rPr lang="pl-PL" dirty="0"/>
              <a:t> mail: agnieszka.bolewska@hrp.com.pl</a:t>
            </a:r>
          </a:p>
          <a:p>
            <a:pPr algn="ctr"/>
            <a:endParaRPr lang="pl-PL" dirty="0"/>
          </a:p>
          <a:p>
            <a:endParaRPr lang="pl-PL" dirty="0"/>
          </a:p>
        </p:txBody>
      </p:sp>
      <p:sp>
        <p:nvSpPr>
          <p:cNvPr id="9" name="pole tekstowe 8">
            <a:extLst>
              <a:ext uri="{FF2B5EF4-FFF2-40B4-BE49-F238E27FC236}">
                <a16:creationId xmlns:a16="http://schemas.microsoft.com/office/drawing/2014/main" id="{6E592EC1-F37D-4332-AAA5-0CC7A86767CD}"/>
              </a:ext>
            </a:extLst>
          </p:cNvPr>
          <p:cNvSpPr txBox="1"/>
          <p:nvPr/>
        </p:nvSpPr>
        <p:spPr>
          <a:xfrm>
            <a:off x="3220114" y="5662927"/>
            <a:ext cx="6097656" cy="1341008"/>
          </a:xfrm>
          <a:prstGeom prst="rect">
            <a:avLst/>
          </a:prstGeom>
          <a:noFill/>
        </p:spPr>
        <p:txBody>
          <a:bodyPr wrap="square">
            <a:spAutoFit/>
          </a:bodyPr>
          <a:lstStyle/>
          <a:p>
            <a:pPr algn="ctr">
              <a:lnSpc>
                <a:spcPct val="115000"/>
              </a:lnSpc>
            </a:pPr>
            <a:r>
              <a:rPr lang="en-US" sz="1800" b="1" dirty="0">
                <a:effectLst/>
                <a:ea typeface="Times New Roman" panose="02020603050405020304" pitchFamily="18" charset="0"/>
              </a:rPr>
              <a:t>e-mail:</a:t>
            </a:r>
            <a:r>
              <a:rPr lang="en-US" sz="1800" dirty="0">
                <a:effectLst/>
                <a:ea typeface="Times New Roman" panose="02020603050405020304" pitchFamily="18" charset="0"/>
              </a:rPr>
              <a:t> nowoczesnekompetencje.chemia@hrp.com.pl</a:t>
            </a:r>
            <a:endParaRPr lang="pl-PL" sz="1800" dirty="0">
              <a:effectLst/>
              <a:ea typeface="Times New Roman" panose="02020603050405020304" pitchFamily="18" charset="0"/>
            </a:endParaRPr>
          </a:p>
          <a:p>
            <a:pPr algn="ctr">
              <a:lnSpc>
                <a:spcPct val="115000"/>
              </a:lnSpc>
            </a:pPr>
            <a:r>
              <a:rPr lang="pl-PL" sz="1800" b="1" dirty="0">
                <a:effectLst/>
                <a:ea typeface="Times New Roman" panose="02020603050405020304" pitchFamily="18" charset="0"/>
              </a:rPr>
              <a:t>Strona www:</a:t>
            </a:r>
            <a:r>
              <a:rPr lang="pl-PL" sz="1800" dirty="0">
                <a:effectLst/>
                <a:ea typeface="Times New Roman" panose="02020603050405020304" pitchFamily="18" charset="0"/>
              </a:rPr>
              <a:t> </a:t>
            </a:r>
            <a:r>
              <a:rPr lang="pl-PL" sz="1800"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www.kompetencjechemia.eu</a:t>
            </a:r>
            <a:endParaRPr lang="pl-PL" sz="1800" dirty="0">
              <a:effectLst/>
              <a:ea typeface="Times New Roman" panose="02020603050405020304" pitchFamily="18" charset="0"/>
            </a:endParaRPr>
          </a:p>
          <a:p>
            <a:pPr algn="ctr">
              <a:lnSpc>
                <a:spcPct val="115000"/>
              </a:lnSpc>
            </a:pPr>
            <a:r>
              <a:rPr lang="pl-PL" b="1" dirty="0">
                <a:ea typeface="Times New Roman" panose="02020603050405020304" pitchFamily="18" charset="0"/>
              </a:rPr>
              <a:t>Infolinia</a:t>
            </a:r>
            <a:r>
              <a:rPr lang="pl-PL" dirty="0">
                <a:ea typeface="Times New Roman" panose="02020603050405020304" pitchFamily="18" charset="0"/>
              </a:rPr>
              <a:t> t</a:t>
            </a:r>
            <a:r>
              <a:rPr lang="pl-PL" sz="1800" dirty="0"/>
              <a:t>el.: +48 42 208 06 06</a:t>
            </a:r>
          </a:p>
          <a:p>
            <a:pPr>
              <a:lnSpc>
                <a:spcPct val="115000"/>
              </a:lnSpc>
            </a:pPr>
            <a:endParaRPr lang="pl-PL" sz="1800" dirty="0">
              <a:effectLst/>
              <a:ea typeface="Times New Roman" panose="02020603050405020304" pitchFamily="18" charset="0"/>
            </a:endParaRPr>
          </a:p>
        </p:txBody>
      </p:sp>
      <p:sp>
        <p:nvSpPr>
          <p:cNvPr id="10" name="Prostokąt: zaokrąglone rogi 9">
            <a:extLst>
              <a:ext uri="{FF2B5EF4-FFF2-40B4-BE49-F238E27FC236}">
                <a16:creationId xmlns:a16="http://schemas.microsoft.com/office/drawing/2014/main" id="{E2FF8004-0E4F-4CB6-BDD0-A833E912389D}"/>
              </a:ext>
            </a:extLst>
          </p:cNvPr>
          <p:cNvSpPr/>
          <p:nvPr/>
        </p:nvSpPr>
        <p:spPr>
          <a:xfrm>
            <a:off x="8848310" y="2895417"/>
            <a:ext cx="3135513" cy="230274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pl-PL" sz="1800" b="1" dirty="0">
                <a:effectLst/>
                <a:ea typeface="Times New Roman" panose="02020603050405020304" pitchFamily="18" charset="0"/>
              </a:rPr>
              <a:t>STOWARZYSZENIE ZACHODNIOPOMORSKI KLASTER CHEMICZNY "ZIELONA CHEMIA" </a:t>
            </a:r>
          </a:p>
          <a:p>
            <a:pPr algn="ctr"/>
            <a:r>
              <a:rPr lang="pl-PL" dirty="0"/>
              <a:t>al. Piastów 48, </a:t>
            </a:r>
          </a:p>
          <a:p>
            <a:pPr algn="ctr"/>
            <a:r>
              <a:rPr lang="pl-PL" dirty="0"/>
              <a:t>70-311 Szczecin </a:t>
            </a:r>
          </a:p>
          <a:p>
            <a:pPr algn="ctr"/>
            <a:r>
              <a:rPr lang="pl-PL" dirty="0"/>
              <a:t>Tel.: +48 91 852 36 31</a:t>
            </a:r>
          </a:p>
          <a:p>
            <a:pPr algn="ctr"/>
            <a:r>
              <a:rPr lang="pl-PL" dirty="0"/>
              <a:t>biuro@zielonachemia.eu</a:t>
            </a:r>
            <a:endParaRPr lang="pl-PL" b="1" dirty="0"/>
          </a:p>
        </p:txBody>
      </p:sp>
    </p:spTree>
    <p:extLst>
      <p:ext uri="{BB962C8B-B14F-4D97-AF65-F5344CB8AC3E}">
        <p14:creationId xmlns:p14="http://schemas.microsoft.com/office/powerpoint/2010/main" val="3316424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2" y="905720"/>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59236"/>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GRUPA DOCELOWA</a:t>
            </a:r>
          </a:p>
        </p:txBody>
      </p:sp>
      <p:sp>
        <p:nvSpPr>
          <p:cNvPr id="9" name="pole tekstowe 8">
            <a:extLst>
              <a:ext uri="{FF2B5EF4-FFF2-40B4-BE49-F238E27FC236}">
                <a16:creationId xmlns:a16="http://schemas.microsoft.com/office/drawing/2014/main" id="{28643502-5183-46F9-8400-36278BBB6688}"/>
              </a:ext>
            </a:extLst>
          </p:cNvPr>
          <p:cNvSpPr txBox="1"/>
          <p:nvPr/>
        </p:nvSpPr>
        <p:spPr>
          <a:xfrm>
            <a:off x="511765" y="1300181"/>
            <a:ext cx="11168469" cy="5016758"/>
          </a:xfrm>
          <a:prstGeom prst="rect">
            <a:avLst/>
          </a:prstGeom>
          <a:noFill/>
        </p:spPr>
        <p:txBody>
          <a:bodyPr wrap="square">
            <a:spAutoFit/>
          </a:bodyPr>
          <a:lstStyle/>
          <a:p>
            <a:pPr marL="285750" indent="-285750" algn="just">
              <a:buClr>
                <a:srgbClr val="00B050"/>
              </a:buClr>
              <a:buFont typeface="Wingdings" panose="05000000000000000000" pitchFamily="2" charset="2"/>
              <a:buChar char="Ø"/>
            </a:pPr>
            <a:r>
              <a:rPr lang="pl-PL" sz="2000" b="1" dirty="0">
                <a:effectLst/>
                <a:ea typeface="Calibri" panose="020F0502020204030204" pitchFamily="34" charset="0"/>
                <a:cs typeface="Calibri" panose="020F0502020204030204" pitchFamily="34" charset="0"/>
              </a:rPr>
              <a:t>są mikro, małym, średnim lub dużym przedsiębiorcą </a:t>
            </a:r>
            <a:r>
              <a:rPr lang="pl-PL" sz="2000" dirty="0">
                <a:effectLst/>
                <a:ea typeface="Calibri" panose="020F0502020204030204" pitchFamily="34" charset="0"/>
                <a:cs typeface="Calibri" panose="020F0502020204030204" pitchFamily="34" charset="0"/>
              </a:rPr>
              <a:t>(status przedsiębiorcy określony zgodnie z załącznikiem nr 1 do rozporządzenia KE nr 651/2014), prowadzącym działalność gospodarczą na terytorium Rzeczypospolitej Polskiej potwierdzoną wpisem do odpowiedniego rejestru, z zastrzeżeniem, iż </a:t>
            </a:r>
            <a:r>
              <a:rPr lang="pl-PL" sz="2000" u="sng" dirty="0">
                <a:effectLst/>
                <a:ea typeface="Calibri" panose="020F0502020204030204" pitchFamily="34" charset="0"/>
                <a:cs typeface="Calibri" panose="020F0502020204030204" pitchFamily="34" charset="0"/>
              </a:rPr>
              <a:t>uczestnicy </a:t>
            </a:r>
            <a:r>
              <a:rPr lang="pl-PL" sz="2000" b="1" u="sng" dirty="0">
                <a:effectLst/>
                <a:ea typeface="Calibri" panose="020F0502020204030204" pitchFamily="34" charset="0"/>
                <a:cs typeface="Calibri" panose="020F0502020204030204" pitchFamily="34" charset="0"/>
              </a:rPr>
              <a:t>z dużych przedsiębiorstw </a:t>
            </a:r>
            <a:r>
              <a:rPr lang="pl-PL" sz="2000" u="sng" dirty="0">
                <a:effectLst/>
                <a:ea typeface="Calibri" panose="020F0502020204030204" pitchFamily="34" charset="0"/>
                <a:cs typeface="Calibri" panose="020F0502020204030204" pitchFamily="34" charset="0"/>
              </a:rPr>
              <a:t>mogą być uczestnikami jedynie w przypadku prowadzenia przez firmę działalności w obszarze </a:t>
            </a:r>
            <a:r>
              <a:rPr lang="pl-PL" sz="2000" b="1" u="sng" dirty="0">
                <a:effectLst/>
                <a:ea typeface="Calibri" panose="020F0502020204030204" pitchFamily="34" charset="0"/>
                <a:cs typeface="Calibri" panose="020F0502020204030204" pitchFamily="34" charset="0"/>
              </a:rPr>
              <a:t>PKD 21 </a:t>
            </a:r>
            <a:r>
              <a:rPr lang="pl-PL" sz="2000" dirty="0">
                <a:effectLst/>
                <a:ea typeface="Calibri" panose="020F0502020204030204" pitchFamily="34" charset="0"/>
                <a:cs typeface="Calibri" panose="020F0502020204030204" pitchFamily="34" charset="0"/>
              </a:rPr>
              <a:t>- Produkcja podstawowych substancji farmaceutycznych oraz leków i pozostałych wyrobów farmaceutycznych,</a:t>
            </a:r>
          </a:p>
          <a:p>
            <a:pPr algn="just">
              <a:buClr>
                <a:srgbClr val="00B050"/>
              </a:buClr>
            </a:pPr>
            <a:endParaRPr lang="pl-PL" sz="1000" dirty="0">
              <a:effectLst/>
              <a:ea typeface="Calibri" panose="020F0502020204030204" pitchFamily="34"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2000" b="1" dirty="0">
                <a:effectLst/>
                <a:ea typeface="Calibri" panose="020F0502020204030204" pitchFamily="34" charset="0"/>
                <a:cs typeface="Calibri" panose="020F0502020204030204" pitchFamily="34" charset="0"/>
              </a:rPr>
              <a:t>prowadzą czynną działalność w ramach sektora chemicznego </a:t>
            </a:r>
            <a:r>
              <a:rPr lang="pl-PL" sz="2000" dirty="0">
                <a:effectLst/>
                <a:ea typeface="Calibri" panose="020F0502020204030204" pitchFamily="34" charset="0"/>
                <a:cs typeface="Calibri" panose="020F0502020204030204" pitchFamily="34" charset="0"/>
              </a:rPr>
              <a:t>(co wynika z zapisów w </a:t>
            </a:r>
            <a:r>
              <a:rPr lang="pl-PL" sz="2000" dirty="0" err="1">
                <a:effectLst/>
                <a:ea typeface="Calibri" panose="020F0502020204030204" pitchFamily="34" charset="0"/>
                <a:cs typeface="Calibri" panose="020F0502020204030204" pitchFamily="34" charset="0"/>
              </a:rPr>
              <a:t>CEiDG</a:t>
            </a:r>
            <a:r>
              <a:rPr lang="pl-PL" sz="2000" dirty="0">
                <a:effectLst/>
                <a:ea typeface="Calibri" panose="020F0502020204030204" pitchFamily="34" charset="0"/>
                <a:cs typeface="Calibri" panose="020F0502020204030204" pitchFamily="34" charset="0"/>
              </a:rPr>
              <a:t> / KRS)</a:t>
            </a:r>
            <a:r>
              <a:rPr lang="pl-PL" sz="2000" b="1" dirty="0">
                <a:effectLst/>
                <a:ea typeface="Calibri" panose="020F0502020204030204" pitchFamily="34" charset="0"/>
                <a:cs typeface="Calibri" panose="020F0502020204030204" pitchFamily="34" charset="0"/>
              </a:rPr>
              <a:t> </a:t>
            </a:r>
            <a:r>
              <a:rPr lang="pl-PL" sz="2000" dirty="0">
                <a:effectLst/>
                <a:ea typeface="Calibri" panose="020F0502020204030204" pitchFamily="34" charset="0"/>
                <a:cs typeface="Calibri" panose="020F0502020204030204" pitchFamily="34" charset="0"/>
              </a:rPr>
              <a:t>w następujących obszarach </a:t>
            </a:r>
            <a:r>
              <a:rPr lang="pl-PL" sz="2000" b="1" u="sng" dirty="0">
                <a:effectLst/>
                <a:ea typeface="Calibri" panose="020F0502020204030204" pitchFamily="34" charset="0"/>
                <a:cs typeface="Calibri" panose="020F0502020204030204" pitchFamily="34" charset="0"/>
              </a:rPr>
              <a:t>PKD: C19</a:t>
            </a:r>
            <a:r>
              <a:rPr lang="pl-PL" sz="2000" b="1" dirty="0">
                <a:effectLst/>
                <a:ea typeface="Calibri" panose="020F0502020204030204" pitchFamily="34" charset="0"/>
                <a:cs typeface="Calibri" panose="020F0502020204030204" pitchFamily="34" charset="0"/>
              </a:rPr>
              <a:t> </a:t>
            </a:r>
            <a:r>
              <a:rPr lang="pl-PL" sz="2000" dirty="0">
                <a:effectLst/>
                <a:ea typeface="Calibri" panose="020F0502020204030204" pitchFamily="34" charset="0"/>
                <a:cs typeface="Calibri" panose="020F0502020204030204" pitchFamily="34" charset="0"/>
              </a:rPr>
              <a:t>- Wytwarzanie i przetwarzanie Koksu oraz  Produktów Rafinacji Ropy Naftowej; </a:t>
            </a:r>
            <a:r>
              <a:rPr lang="pl-PL" sz="2000" b="1" u="sng" dirty="0">
                <a:effectLst/>
                <a:ea typeface="Calibri" panose="020F0502020204030204" pitchFamily="34" charset="0"/>
                <a:cs typeface="Calibri" panose="020F0502020204030204" pitchFamily="34" charset="0"/>
              </a:rPr>
              <a:t>C20</a:t>
            </a:r>
            <a:r>
              <a:rPr lang="pl-PL" sz="2000" dirty="0">
                <a:effectLst/>
                <a:ea typeface="Calibri" panose="020F0502020204030204" pitchFamily="34" charset="0"/>
                <a:cs typeface="Calibri" panose="020F0502020204030204" pitchFamily="34" charset="0"/>
              </a:rPr>
              <a:t> - Produkcja Chemikaliów i Wyrobów Chemicznych; </a:t>
            </a:r>
            <a:r>
              <a:rPr lang="pl-PL" sz="2000" b="1" u="sng" dirty="0">
                <a:effectLst/>
                <a:ea typeface="Calibri" panose="020F0502020204030204" pitchFamily="34" charset="0"/>
                <a:cs typeface="Calibri" panose="020F0502020204030204" pitchFamily="34" charset="0"/>
              </a:rPr>
              <a:t>C21</a:t>
            </a:r>
            <a:r>
              <a:rPr lang="pl-PL" sz="2000" dirty="0">
                <a:effectLst/>
                <a:ea typeface="Calibri" panose="020F0502020204030204" pitchFamily="34" charset="0"/>
                <a:cs typeface="Calibri" panose="020F0502020204030204" pitchFamily="34" charset="0"/>
              </a:rPr>
              <a:t> - Produkcja podstawowych substancji farmaceutycznych oraz leków i pozostałych wyrobów farmaceutycznych; </a:t>
            </a:r>
            <a:r>
              <a:rPr lang="pl-PL" sz="2000" b="1" u="sng" dirty="0">
                <a:effectLst/>
                <a:ea typeface="Calibri" panose="020F0502020204030204" pitchFamily="34" charset="0"/>
                <a:cs typeface="Calibri" panose="020F0502020204030204" pitchFamily="34" charset="0"/>
              </a:rPr>
              <a:t>C22</a:t>
            </a:r>
            <a:r>
              <a:rPr lang="pl-PL" sz="2000" dirty="0">
                <a:effectLst/>
                <a:ea typeface="Calibri" panose="020F0502020204030204" pitchFamily="34" charset="0"/>
                <a:cs typeface="Calibri" panose="020F0502020204030204" pitchFamily="34" charset="0"/>
              </a:rPr>
              <a:t> - Produkcja Wyrobów z Gumy i Tworzyw Sztucznych. </a:t>
            </a:r>
            <a:r>
              <a:rPr lang="pl-PL" sz="2000" u="sng" dirty="0">
                <a:effectLst/>
                <a:ea typeface="Calibri" panose="020F0502020204030204" pitchFamily="34" charset="0"/>
                <a:cs typeface="Calibri" panose="020F0502020204030204" pitchFamily="34" charset="0"/>
              </a:rPr>
              <a:t>W przypadku podmiotów </a:t>
            </a:r>
            <a:r>
              <a:rPr lang="pl-PL" sz="2000" b="1" u="sng" dirty="0">
                <a:effectLst/>
                <a:ea typeface="Calibri" panose="020F0502020204030204" pitchFamily="34" charset="0"/>
                <a:cs typeface="Calibri" panose="020F0502020204030204" pitchFamily="34" charset="0"/>
              </a:rPr>
              <a:t>nie posiadających wiodącego PKD </a:t>
            </a:r>
            <a:r>
              <a:rPr lang="pl-PL" sz="2000" u="sng" dirty="0">
                <a:effectLst/>
                <a:ea typeface="Calibri" panose="020F0502020204030204" pitchFamily="34" charset="0"/>
                <a:cs typeface="Calibri" panose="020F0502020204030204" pitchFamily="34" charset="0"/>
              </a:rPr>
              <a:t>z Sektora, lecz poboczne, weryfikowane będzie czynne prowadzenie działalności w Sektorze (m.in. FV/umowy).</a:t>
            </a:r>
          </a:p>
          <a:p>
            <a:pPr algn="just">
              <a:buClr>
                <a:srgbClr val="00B050"/>
              </a:buClr>
            </a:pPr>
            <a:endParaRPr lang="pl-PL" sz="10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6133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2" y="905720"/>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59236"/>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GRUPA DOCELOWA</a:t>
            </a:r>
          </a:p>
        </p:txBody>
      </p:sp>
      <p:sp>
        <p:nvSpPr>
          <p:cNvPr id="9" name="pole tekstowe 8">
            <a:extLst>
              <a:ext uri="{FF2B5EF4-FFF2-40B4-BE49-F238E27FC236}">
                <a16:creationId xmlns:a16="http://schemas.microsoft.com/office/drawing/2014/main" id="{28643502-5183-46F9-8400-36278BBB6688}"/>
              </a:ext>
            </a:extLst>
          </p:cNvPr>
          <p:cNvSpPr txBox="1"/>
          <p:nvPr/>
        </p:nvSpPr>
        <p:spPr>
          <a:xfrm>
            <a:off x="511765" y="1300181"/>
            <a:ext cx="11168469" cy="3170099"/>
          </a:xfrm>
          <a:prstGeom prst="rect">
            <a:avLst/>
          </a:prstGeom>
          <a:noFill/>
        </p:spPr>
        <p:txBody>
          <a:bodyPr wrap="square">
            <a:spAutoFit/>
          </a:bodyPr>
          <a:lstStyle/>
          <a:p>
            <a:pPr algn="just">
              <a:buClr>
                <a:srgbClr val="00B050"/>
              </a:buClr>
            </a:pPr>
            <a:endParaRPr lang="pl-PL" sz="1000" dirty="0">
              <a:effectLst/>
              <a:ea typeface="Calibri" panose="020F0502020204030204" pitchFamily="34"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2000" b="1" dirty="0">
                <a:effectLst/>
                <a:ea typeface="Calibri" panose="020F0502020204030204" pitchFamily="34" charset="0"/>
                <a:cs typeface="Calibri" panose="020F0502020204030204" pitchFamily="34" charset="0"/>
              </a:rPr>
              <a:t>Planują prowadzenie działalności </a:t>
            </a:r>
            <a:r>
              <a:rPr lang="pl-PL" sz="2000" dirty="0">
                <a:effectLst/>
                <a:ea typeface="Calibri" panose="020F0502020204030204" pitchFamily="34" charset="0"/>
                <a:cs typeface="Calibri" panose="020F0502020204030204" pitchFamily="34" charset="0"/>
              </a:rPr>
              <a:t>(uruchomioną procedurę wpisu do odpowiedniego rejestru) w ramach sektora chemicznego w następujących obszarach PKD: C19 - Wytwarzanie i przetwarzanie Koksu oraz Produktów Rafinacji Ropy Naftowej; C20 - Produkcja Chemikaliów i Wyrobów Chemicznych; C21 - Produkcja podstawowych substancji farmaceutycznych oraz leków i pozostałych wyrobów farmaceutycznych; C22 - Produkcja Wyrobów z Gumy i Tworzyw Sztucznych i mają rozpoczętą procedurę wpisu kodu PKD do </a:t>
            </a:r>
            <a:r>
              <a:rPr lang="pl-PL" sz="2000" dirty="0" err="1">
                <a:effectLst/>
                <a:ea typeface="Calibri" panose="020F0502020204030204" pitchFamily="34" charset="0"/>
                <a:cs typeface="Calibri" panose="020F0502020204030204" pitchFamily="34" charset="0"/>
              </a:rPr>
              <a:t>CEiDG</a:t>
            </a:r>
            <a:r>
              <a:rPr lang="pl-PL" sz="2000" dirty="0">
                <a:effectLst/>
                <a:ea typeface="Calibri" panose="020F0502020204030204" pitchFamily="34" charset="0"/>
                <a:cs typeface="Calibri" panose="020F0502020204030204" pitchFamily="34" charset="0"/>
              </a:rPr>
              <a:t>/KRS.</a:t>
            </a:r>
          </a:p>
          <a:p>
            <a:pPr marL="285750" indent="-285750" algn="just">
              <a:buClr>
                <a:srgbClr val="00B050"/>
              </a:buClr>
              <a:buFont typeface="Wingdings" panose="05000000000000000000" pitchFamily="2" charset="2"/>
              <a:buChar char="Ø"/>
            </a:pPr>
            <a:endParaRPr lang="pl-PL" sz="2000" dirty="0">
              <a:ea typeface="Calibri" panose="020F0502020204030204" pitchFamily="34" charset="0"/>
              <a:cs typeface="Calibri" panose="020F0502020204030204" pitchFamily="34" charset="0"/>
            </a:endParaRPr>
          </a:p>
          <a:p>
            <a:pPr marL="285750" indent="-285750" algn="just">
              <a:buClr>
                <a:srgbClr val="00B050"/>
              </a:buClr>
              <a:buFont typeface="Wingdings" panose="05000000000000000000" pitchFamily="2" charset="2"/>
              <a:buChar char="Ø"/>
            </a:pPr>
            <a:endParaRPr lang="pl-PL" sz="1000" dirty="0">
              <a:effectLst/>
              <a:ea typeface="Calibri" panose="020F0502020204030204" pitchFamily="34" charset="0"/>
              <a:cs typeface="Calibri" panose="020F0502020204030204" pitchFamily="34" charset="0"/>
            </a:endParaRPr>
          </a:p>
          <a:p>
            <a:pPr marL="285750" indent="-285750" algn="just">
              <a:buClr>
                <a:srgbClr val="00B050"/>
              </a:buClr>
              <a:buFont typeface="Wingdings" panose="05000000000000000000" pitchFamily="2" charset="2"/>
              <a:buChar char="Ø"/>
            </a:pPr>
            <a:r>
              <a:rPr lang="pl-PL" sz="2000" b="1" dirty="0">
                <a:effectLst/>
                <a:ea typeface="Calibri" panose="020F0502020204030204" pitchFamily="34" charset="0"/>
                <a:cs typeface="Calibri" panose="020F0502020204030204" pitchFamily="34" charset="0"/>
              </a:rPr>
              <a:t>spełniają warunki uzyskania pomocy de </a:t>
            </a:r>
            <a:r>
              <a:rPr lang="pl-PL" sz="2000" b="1" dirty="0" err="1">
                <a:effectLst/>
                <a:ea typeface="Calibri" panose="020F0502020204030204" pitchFamily="34" charset="0"/>
                <a:cs typeface="Calibri" panose="020F0502020204030204" pitchFamily="34" charset="0"/>
              </a:rPr>
              <a:t>minimis</a:t>
            </a:r>
            <a:r>
              <a:rPr lang="pl-PL" sz="2000" b="1" dirty="0">
                <a:effectLst/>
                <a:ea typeface="Calibri" panose="020F0502020204030204" pitchFamily="34" charset="0"/>
                <a:cs typeface="Calibri" panose="020F0502020204030204" pitchFamily="34" charset="0"/>
              </a:rPr>
              <a:t>/pomocy publicznej.</a:t>
            </a:r>
            <a:endParaRPr lang="pl-PL" sz="2000" b="1" dirty="0"/>
          </a:p>
        </p:txBody>
      </p:sp>
    </p:spTree>
    <p:extLst>
      <p:ext uri="{BB962C8B-B14F-4D97-AF65-F5344CB8AC3E}">
        <p14:creationId xmlns:p14="http://schemas.microsoft.com/office/powerpoint/2010/main" val="1419844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927652" y="900286"/>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828260" y="159236"/>
            <a:ext cx="10058400" cy="74648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PRIORYTET W ROZPATRYWANIU WNIOSKÓW</a:t>
            </a:r>
          </a:p>
        </p:txBody>
      </p:sp>
      <p:sp>
        <p:nvSpPr>
          <p:cNvPr id="9" name="pole tekstowe 8">
            <a:extLst>
              <a:ext uri="{FF2B5EF4-FFF2-40B4-BE49-F238E27FC236}">
                <a16:creationId xmlns:a16="http://schemas.microsoft.com/office/drawing/2014/main" id="{28643502-5183-46F9-8400-36278BBB6688}"/>
              </a:ext>
            </a:extLst>
          </p:cNvPr>
          <p:cNvSpPr txBox="1"/>
          <p:nvPr/>
        </p:nvSpPr>
        <p:spPr>
          <a:xfrm>
            <a:off x="511765" y="1379694"/>
            <a:ext cx="11168469" cy="5232202"/>
          </a:xfrm>
          <a:prstGeom prst="rect">
            <a:avLst/>
          </a:prstGeom>
          <a:noFill/>
        </p:spPr>
        <p:txBody>
          <a:bodyPr wrap="square">
            <a:spAutoFit/>
          </a:bodyPr>
          <a:lstStyle/>
          <a:p>
            <a:pPr marL="284400" lvl="0" indent="-457200" algn="just">
              <a:buClr>
                <a:srgbClr val="00B050"/>
              </a:buClr>
              <a:buSzPct val="100000"/>
              <a:buFont typeface="Wingdings" panose="05000000000000000000" pitchFamily="2" charset="2"/>
              <a:buChar char="Ø"/>
            </a:pPr>
            <a:r>
              <a:rPr lang="pl-PL" sz="2100" b="1" dirty="0">
                <a:solidFill>
                  <a:srgbClr val="000000"/>
                </a:solidFill>
                <a:effectLst/>
                <a:ea typeface="Calibri" panose="020F0502020204030204" pitchFamily="34" charset="0"/>
                <a:cs typeface="Calibri" panose="020F0502020204030204" pitchFamily="34" charset="0"/>
              </a:rPr>
              <a:t>w CEIDG kod głównej działalności </a:t>
            </a:r>
            <a:r>
              <a:rPr lang="pl-PL" sz="2100" dirty="0">
                <a:solidFill>
                  <a:srgbClr val="000000"/>
                </a:solidFill>
                <a:effectLst/>
                <a:ea typeface="Calibri" panose="020F0502020204030204" pitchFamily="34" charset="0"/>
                <a:cs typeface="Calibri" panose="020F0502020204030204" pitchFamily="34" charset="0"/>
              </a:rPr>
              <a:t>(przeważającej u danego Przedsiębiorcy) 	mają  	wpisany wymagany kod </a:t>
            </a:r>
            <a:r>
              <a:rPr lang="pl-PL" sz="2100" u="sng" dirty="0">
                <a:solidFill>
                  <a:srgbClr val="000000"/>
                </a:solidFill>
                <a:effectLst/>
                <a:ea typeface="Calibri" panose="020F0502020204030204" pitchFamily="34" charset="0"/>
                <a:cs typeface="Calibri" panose="020F0502020204030204" pitchFamily="34" charset="0"/>
              </a:rPr>
              <a:t>PKD z sektora chemicznego</a:t>
            </a:r>
            <a:r>
              <a:rPr lang="pl-PL" sz="2100" dirty="0">
                <a:solidFill>
                  <a:srgbClr val="000000"/>
                </a:solidFill>
                <a:effectLst/>
                <a:ea typeface="Calibri" panose="020F0502020204030204" pitchFamily="34" charset="0"/>
                <a:cs typeface="Calibri" panose="020F0502020204030204" pitchFamily="34" charset="0"/>
              </a:rPr>
              <a:t>,</a:t>
            </a:r>
          </a:p>
          <a:p>
            <a:pPr lvl="0" algn="just">
              <a:buClr>
                <a:srgbClr val="00B050"/>
              </a:buClr>
              <a:buSzPct val="100000"/>
            </a:pPr>
            <a:endParaRPr lang="pl-PL" sz="1000" b="1" dirty="0">
              <a:effectLst/>
              <a:ea typeface="Calibri" panose="020F0502020204030204" pitchFamily="34" charset="0"/>
              <a:cs typeface="Calibri" panose="020F0502020204030204" pitchFamily="34" charset="0"/>
            </a:endParaRPr>
          </a:p>
          <a:p>
            <a:pPr marL="284400" lvl="0" indent="-457200" algn="just">
              <a:buClr>
                <a:srgbClr val="00B050"/>
              </a:buClr>
              <a:buSzPct val="100000"/>
              <a:buFont typeface="Wingdings" panose="05000000000000000000" pitchFamily="2" charset="2"/>
              <a:buChar char="Ø"/>
            </a:pPr>
            <a:r>
              <a:rPr lang="pl-PL" sz="2100" b="1" dirty="0">
                <a:effectLst/>
                <a:ea typeface="Calibri" panose="020F0502020204030204" pitchFamily="34" charset="0"/>
                <a:cs typeface="Calibri" panose="020F0502020204030204" pitchFamily="34" charset="0"/>
              </a:rPr>
              <a:t>jako przedmiot przeważającej działalności mają wpisany w KRS</a:t>
            </a:r>
            <a:r>
              <a:rPr lang="pl-PL" sz="2100" dirty="0">
                <a:effectLst/>
                <a:ea typeface="Calibri" panose="020F0502020204030204" pitchFamily="34" charset="0"/>
                <a:cs typeface="Calibri" panose="020F0502020204030204" pitchFamily="34" charset="0"/>
              </a:rPr>
              <a:t> wymagany kod 	</a:t>
            </a:r>
            <a:r>
              <a:rPr lang="pl-PL" sz="2100" u="sng" dirty="0">
                <a:effectLst/>
                <a:ea typeface="Calibri" panose="020F0502020204030204" pitchFamily="34" charset="0"/>
                <a:cs typeface="Calibri" panose="020F0502020204030204" pitchFamily="34" charset="0"/>
              </a:rPr>
              <a:t>PKD z sektora chemicznego</a:t>
            </a:r>
            <a:r>
              <a:rPr lang="pl-PL" sz="2100" u="sng" dirty="0">
                <a:ea typeface="Calibri" panose="020F0502020204030204" pitchFamily="34" charset="0"/>
                <a:cs typeface="Calibri" panose="020F0502020204030204" pitchFamily="34" charset="0"/>
              </a:rPr>
              <a:t>,</a:t>
            </a:r>
            <a:endParaRPr lang="pl-PL" sz="2100" dirty="0">
              <a:effectLst/>
              <a:ea typeface="Calibri" panose="020F0502020204030204" pitchFamily="34" charset="0"/>
              <a:cs typeface="Calibri" panose="020F0502020204030204" pitchFamily="34" charset="0"/>
            </a:endParaRPr>
          </a:p>
          <a:p>
            <a:pPr lvl="0" algn="just">
              <a:buClr>
                <a:srgbClr val="00B050"/>
              </a:buClr>
              <a:buSzPct val="100000"/>
            </a:pPr>
            <a:endParaRPr lang="pl-PL" sz="1000" b="1" dirty="0">
              <a:solidFill>
                <a:srgbClr val="000000"/>
              </a:solidFill>
              <a:effectLst/>
              <a:ea typeface="Calibri" panose="020F0502020204030204" pitchFamily="34" charset="0"/>
              <a:cs typeface="Calibri" panose="020F0502020204030204" pitchFamily="34" charset="0"/>
            </a:endParaRPr>
          </a:p>
          <a:p>
            <a:pPr marL="284400" lvl="0" indent="-457200" algn="just">
              <a:buClr>
                <a:srgbClr val="00B050"/>
              </a:buClr>
              <a:buSzPct val="100000"/>
              <a:buFont typeface="Wingdings" panose="05000000000000000000" pitchFamily="2" charset="2"/>
              <a:buChar char="Ø"/>
            </a:pPr>
            <a:r>
              <a:rPr lang="pl-PL" sz="2100" b="1" dirty="0">
                <a:solidFill>
                  <a:srgbClr val="000000"/>
                </a:solidFill>
                <a:effectLst/>
                <a:ea typeface="Calibri" panose="020F0502020204030204" pitchFamily="34" charset="0"/>
                <a:cs typeface="Calibri" panose="020F0502020204030204" pitchFamily="34" charset="0"/>
              </a:rPr>
              <a:t>wydelegowani do projektu pracownicy nie korzystali do tej pory z pomocy w 	ramach szkoleń lub doradztwa</a:t>
            </a:r>
            <a:r>
              <a:rPr lang="pl-PL" sz="2100" dirty="0">
                <a:solidFill>
                  <a:srgbClr val="000000"/>
                </a:solidFill>
                <a:effectLst/>
                <a:ea typeface="Calibri" panose="020F0502020204030204" pitchFamily="34" charset="0"/>
                <a:cs typeface="Calibri" panose="020F0502020204030204" pitchFamily="34" charset="0"/>
              </a:rPr>
              <a:t> rekomendowanego przez RS realizowanych w 	ramach przedmiotowego konkursu </a:t>
            </a:r>
            <a:r>
              <a:rPr lang="pl-PL" sz="2100" u="sng" dirty="0">
                <a:solidFill>
                  <a:srgbClr val="000000"/>
                </a:solidFill>
                <a:effectLst/>
                <a:ea typeface="Calibri" panose="020F0502020204030204" pitchFamily="34" charset="0"/>
                <a:cs typeface="Calibri" panose="020F0502020204030204" pitchFamily="34" charset="0"/>
              </a:rPr>
              <a:t>„Kompetencje dla sektorów” </a:t>
            </a:r>
            <a:r>
              <a:rPr lang="pl-PL" sz="2100" dirty="0">
                <a:solidFill>
                  <a:srgbClr val="000000"/>
                </a:solidFill>
                <a:effectLst/>
                <a:ea typeface="Calibri" panose="020F0502020204030204" pitchFamily="34" charset="0"/>
                <a:cs typeface="Calibri" panose="020F0502020204030204" pitchFamily="34" charset="0"/>
              </a:rPr>
              <a:t>(nr 	POWR.02.21.00-	IP.09-00-004/20) oraz w ramach konkursu </a:t>
            </a:r>
            <a:r>
              <a:rPr lang="pl-PL" sz="2100" u="sng" dirty="0">
                <a:solidFill>
                  <a:srgbClr val="000000"/>
                </a:solidFill>
                <a:effectLst/>
                <a:ea typeface="Calibri" panose="020F0502020204030204" pitchFamily="34" charset="0"/>
                <a:cs typeface="Calibri" panose="020F0502020204030204" pitchFamily="34" charset="0"/>
              </a:rPr>
              <a:t>„Szkolenia lub 	doradztwo” </a:t>
            </a:r>
            <a:r>
              <a:rPr lang="pl-PL" sz="2100" dirty="0">
                <a:solidFill>
                  <a:srgbClr val="000000"/>
                </a:solidFill>
                <a:effectLst/>
                <a:ea typeface="Calibri" panose="020F0502020204030204" pitchFamily="34" charset="0"/>
                <a:cs typeface="Calibri" panose="020F0502020204030204" pitchFamily="34" charset="0"/>
              </a:rPr>
              <a:t>wynikające z 	rekomendacji sektorowych rad ds. kompetencji (nr 	POWR.02.21.00-IP.O9-00-	004/18)” realizowanych w ramach działania 2.21 typ 4 POWR.</a:t>
            </a:r>
          </a:p>
          <a:p>
            <a:pPr lvl="0" algn="just">
              <a:buClr>
                <a:srgbClr val="00B050"/>
              </a:buClr>
              <a:buSzPct val="100000"/>
            </a:pPr>
            <a:endParaRPr lang="pl-PL" sz="1000" b="1" dirty="0">
              <a:effectLst/>
              <a:ea typeface="Calibri" panose="020F0502020204030204" pitchFamily="34" charset="0"/>
              <a:cs typeface="Calibri" panose="020F0502020204030204" pitchFamily="34" charset="0"/>
            </a:endParaRPr>
          </a:p>
          <a:p>
            <a:pPr marL="284400" lvl="0" indent="-457200" algn="just">
              <a:buClr>
                <a:srgbClr val="00B050"/>
              </a:buClr>
              <a:buSzPct val="100000"/>
              <a:buFont typeface="Wingdings" panose="05000000000000000000" pitchFamily="2" charset="2"/>
              <a:buChar char="Ø"/>
            </a:pPr>
            <a:r>
              <a:rPr lang="pl-PL" sz="2100" b="1" dirty="0">
                <a:effectLst/>
                <a:ea typeface="Calibri" panose="020F0502020204030204" pitchFamily="34" charset="0"/>
                <a:cs typeface="Calibri" panose="020F0502020204030204" pitchFamily="34" charset="0"/>
              </a:rPr>
              <a:t>Wydelegowanym do udziału w projekcie pracownikiem będzie kobieta</a:t>
            </a:r>
            <a:r>
              <a:rPr lang="pl-PL" sz="2100" b="1" dirty="0">
                <a:ea typeface="Calibri" panose="020F0502020204030204" pitchFamily="34" charset="0"/>
                <a:cs typeface="Calibri" panose="020F0502020204030204" pitchFamily="34" charset="0"/>
              </a:rPr>
              <a:t>,</a:t>
            </a:r>
            <a:endParaRPr lang="pl-PL" sz="2100" dirty="0">
              <a:effectLst/>
              <a:ea typeface="Calibri" panose="020F0502020204030204" pitchFamily="34" charset="0"/>
              <a:cs typeface="Calibri" panose="020F0502020204030204" pitchFamily="34" charset="0"/>
            </a:endParaRPr>
          </a:p>
          <a:p>
            <a:pPr lvl="0" algn="just">
              <a:buClr>
                <a:srgbClr val="00B050"/>
              </a:buClr>
              <a:buSzPct val="100000"/>
            </a:pPr>
            <a:endParaRPr lang="pl-PL" sz="1000" b="1" dirty="0">
              <a:effectLst/>
              <a:ea typeface="Calibri" panose="020F0502020204030204" pitchFamily="34" charset="0"/>
              <a:cs typeface="Calibri" panose="020F0502020204030204" pitchFamily="34" charset="0"/>
            </a:endParaRPr>
          </a:p>
          <a:p>
            <a:pPr marL="284400" lvl="0" indent="-457200" algn="just">
              <a:buClr>
                <a:srgbClr val="00B050"/>
              </a:buClr>
              <a:buSzPct val="100000"/>
              <a:buFont typeface="Wingdings" panose="05000000000000000000" pitchFamily="2" charset="2"/>
              <a:buChar char="Ø"/>
            </a:pPr>
            <a:r>
              <a:rPr lang="pl-PL" sz="2100" b="1" dirty="0">
                <a:effectLst/>
                <a:ea typeface="Calibri" panose="020F0502020204030204" pitchFamily="34" charset="0"/>
                <a:cs typeface="Calibri" panose="020F0502020204030204" pitchFamily="34" charset="0"/>
              </a:rPr>
              <a:t>Wydelegowanym do udziału w projekcie pracownikiem będzie osoba 	z 	niepełnosprawnością.</a:t>
            </a:r>
            <a:endParaRPr lang="pl-PL" sz="2100" b="1" dirty="0">
              <a:effectLst/>
              <a:ea typeface="Calibri" panose="020F0502020204030204" pitchFamily="34" charset="0"/>
              <a:cs typeface="Times New Roman" panose="02020603050405020304" pitchFamily="18" charset="0"/>
            </a:endParaRPr>
          </a:p>
          <a:p>
            <a:pPr marL="284400" indent="-457200" algn="just">
              <a:buClr>
                <a:srgbClr val="00B050"/>
              </a:buClr>
              <a:buFont typeface="Wingdings" panose="05000000000000000000" pitchFamily="2" charset="2"/>
              <a:buChar char="Ø"/>
            </a:pPr>
            <a:endParaRPr lang="pl-PL" sz="2100" b="1" dirty="0"/>
          </a:p>
        </p:txBody>
      </p:sp>
    </p:spTree>
    <p:extLst>
      <p:ext uri="{BB962C8B-B14F-4D97-AF65-F5344CB8AC3E}">
        <p14:creationId xmlns:p14="http://schemas.microsoft.com/office/powerpoint/2010/main" val="345138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852189" y="86596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991337" y="139520"/>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WIELKOŚĆ PRZEDSIĘBIORSTWA</a:t>
            </a:r>
          </a:p>
        </p:txBody>
      </p:sp>
      <p:sp>
        <p:nvSpPr>
          <p:cNvPr id="8" name="pole tekstowe 7">
            <a:extLst>
              <a:ext uri="{FF2B5EF4-FFF2-40B4-BE49-F238E27FC236}">
                <a16:creationId xmlns:a16="http://schemas.microsoft.com/office/drawing/2014/main" id="{B8DF5440-1DA2-4B33-A54F-3DAA3E36BFA0}"/>
              </a:ext>
            </a:extLst>
          </p:cNvPr>
          <p:cNvSpPr txBox="1"/>
          <p:nvPr/>
        </p:nvSpPr>
        <p:spPr>
          <a:xfrm>
            <a:off x="852189" y="1101786"/>
            <a:ext cx="10336696" cy="2358081"/>
          </a:xfrm>
          <a:prstGeom prst="rect">
            <a:avLst/>
          </a:prstGeom>
          <a:noFill/>
        </p:spPr>
        <p:txBody>
          <a:bodyPr wrap="square">
            <a:spAutoFit/>
          </a:bodyPr>
          <a:lstStyle/>
          <a:p>
            <a:pPr algn="just">
              <a:lnSpc>
                <a:spcPct val="107000"/>
              </a:lnSpc>
              <a:spcAft>
                <a:spcPts val="800"/>
              </a:spcAft>
            </a:pPr>
            <a:r>
              <a:rPr lang="pl-PL" sz="1800" dirty="0">
                <a:effectLst/>
                <a:latin typeface="Avenir Next LT Pro" panose="020B0504020202020204" pitchFamily="34" charset="-18"/>
                <a:ea typeface="Calibri" panose="020F0502020204030204" pitchFamily="34" charset="0"/>
                <a:cs typeface="Calibri" panose="020F0502020204030204" pitchFamily="34" charset="0"/>
              </a:rPr>
              <a:t>Na kategorię </a:t>
            </a:r>
            <a:r>
              <a:rPr lang="pl-PL" sz="1800" b="1" dirty="0">
                <a:effectLst/>
                <a:latin typeface="Avenir Next LT Pro" panose="020B0504020202020204" pitchFamily="34" charset="-18"/>
                <a:ea typeface="Calibri" panose="020F0502020204030204" pitchFamily="34" charset="0"/>
                <a:cs typeface="Calibri" panose="020F0502020204030204" pitchFamily="34" charset="0"/>
              </a:rPr>
              <a:t>mikroprzedsiębiorstw</a:t>
            </a:r>
            <a:r>
              <a:rPr lang="pl-PL" sz="1800" dirty="0">
                <a:effectLst/>
                <a:latin typeface="Avenir Next LT Pro" panose="020B0504020202020204" pitchFamily="34" charset="-18"/>
                <a:ea typeface="Calibri" panose="020F0502020204030204" pitchFamily="34" charset="0"/>
                <a:cs typeface="Calibri" panose="020F0502020204030204" pitchFamily="34" charset="0"/>
              </a:rPr>
              <a:t> oraz </a:t>
            </a:r>
            <a:r>
              <a:rPr lang="pl-PL" sz="1800" b="1" dirty="0">
                <a:effectLst/>
                <a:latin typeface="Avenir Next LT Pro" panose="020B0504020202020204" pitchFamily="34" charset="-18"/>
                <a:ea typeface="Calibri" panose="020F0502020204030204" pitchFamily="34" charset="0"/>
                <a:cs typeface="Calibri" panose="020F0502020204030204" pitchFamily="34" charset="0"/>
              </a:rPr>
              <a:t>małych i średnich</a:t>
            </a:r>
            <a:r>
              <a:rPr lang="pl-PL" sz="1800" dirty="0">
                <a:effectLst/>
                <a:latin typeface="Avenir Next LT Pro" panose="020B0504020202020204" pitchFamily="34" charset="-18"/>
                <a:ea typeface="Calibri" panose="020F0502020204030204" pitchFamily="34" charset="0"/>
                <a:cs typeface="Calibri" panose="020F0502020204030204" pitchFamily="34" charset="0"/>
              </a:rPr>
              <a:t> przedsiębiorstw </a:t>
            </a:r>
            <a:r>
              <a:rPr lang="pl-PL" sz="1800" b="1" dirty="0">
                <a:effectLst/>
                <a:latin typeface="Avenir Next LT Pro" panose="020B0504020202020204" pitchFamily="34" charset="-18"/>
                <a:ea typeface="Calibri" panose="020F0502020204030204" pitchFamily="34" charset="0"/>
                <a:cs typeface="Calibri" panose="020F0502020204030204" pitchFamily="34" charset="0"/>
              </a:rPr>
              <a:t>(MŚP)</a:t>
            </a:r>
            <a:r>
              <a:rPr lang="pl-PL" sz="1800" dirty="0">
                <a:effectLst/>
                <a:latin typeface="Avenir Next LT Pro" panose="020B0504020202020204" pitchFamily="34" charset="-18"/>
                <a:ea typeface="Calibri" panose="020F0502020204030204" pitchFamily="34" charset="0"/>
                <a:cs typeface="Calibri" panose="020F0502020204030204" pitchFamily="34" charset="0"/>
              </a:rPr>
              <a:t> składają się przedsiębiorstwa, które zatrudniają mniej niż 250 pracowników i których roczny obrót nie przekracza 50 milionów EUR lub całkowity bilans roczny nie przekracza 43 milionów EUR.</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effectLst/>
                <a:latin typeface="Avenir Next LT Pro" panose="020B0504020202020204" pitchFamily="34" charset="-18"/>
                <a:ea typeface="Calibri" panose="020F0502020204030204" pitchFamily="34" charset="0"/>
                <a:cs typeface="Calibri" panose="020F0502020204030204" pitchFamily="34" charset="0"/>
              </a:rPr>
              <a:t>Na kategorię </a:t>
            </a:r>
            <a:r>
              <a:rPr lang="pl-PL" sz="1800" b="1" dirty="0">
                <a:effectLst/>
                <a:latin typeface="Avenir Next LT Pro" panose="020B0504020202020204" pitchFamily="34" charset="-18"/>
                <a:ea typeface="Calibri" panose="020F0502020204030204" pitchFamily="34" charset="0"/>
                <a:cs typeface="Calibri" panose="020F0502020204030204" pitchFamily="34" charset="0"/>
              </a:rPr>
              <a:t>dużych przedsiębiorstw</a:t>
            </a:r>
            <a:r>
              <a:rPr lang="pl-PL" sz="1800" dirty="0">
                <a:effectLst/>
                <a:latin typeface="Avenir Next LT Pro" panose="020B0504020202020204" pitchFamily="34" charset="-18"/>
                <a:ea typeface="Calibri" panose="020F0502020204030204" pitchFamily="34" charset="0"/>
                <a:cs typeface="Calibri" panose="020F0502020204030204" pitchFamily="34" charset="0"/>
              </a:rPr>
              <a:t> składają się przedsiębiorstwa, które zatrudniają więcej niż 205 pracowników i których roczny obrót przekracza 50 milionów EUR lub całkowity bilans roczny przekracza 43 miliony EUR.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effectLst/>
                <a:latin typeface="Avenir Next LT Pro" panose="020B0504020202020204" pitchFamily="34" charset="-18"/>
                <a:ea typeface="Calibri" panose="020F0502020204030204" pitchFamily="34" charset="0"/>
                <a:cs typeface="Calibri" panose="020F0502020204030204" pitchFamily="34" charset="0"/>
              </a:rPr>
              <a:t>Limity definiujące wielkość przedsiębiorstwa są przedstawione w tabeli poniżej.</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ela 8">
            <a:extLst>
              <a:ext uri="{FF2B5EF4-FFF2-40B4-BE49-F238E27FC236}">
                <a16:creationId xmlns:a16="http://schemas.microsoft.com/office/drawing/2014/main" id="{24626BBF-4B0B-465F-B373-B15AFF9BB63B}"/>
              </a:ext>
            </a:extLst>
          </p:cNvPr>
          <p:cNvGraphicFramePr>
            <a:graphicFrameLocks noGrp="1"/>
          </p:cNvGraphicFramePr>
          <p:nvPr>
            <p:extLst>
              <p:ext uri="{D42A27DB-BD31-4B8C-83A1-F6EECF244321}">
                <p14:modId xmlns:p14="http://schemas.microsoft.com/office/powerpoint/2010/main" val="4073313605"/>
              </p:ext>
            </p:extLst>
          </p:nvPr>
        </p:nvGraphicFramePr>
        <p:xfrm>
          <a:off x="2227384" y="3868091"/>
          <a:ext cx="7999827" cy="2319548"/>
        </p:xfrm>
        <a:graphic>
          <a:graphicData uri="http://schemas.openxmlformats.org/drawingml/2006/table">
            <a:tbl>
              <a:tblPr firstRow="1" firstCol="1" bandRow="1">
                <a:tableStyleId>{5DA37D80-6434-44D0-A028-1B22A696006F}</a:tableStyleId>
              </a:tblPr>
              <a:tblGrid>
                <a:gridCol w="2380554">
                  <a:extLst>
                    <a:ext uri="{9D8B030D-6E8A-4147-A177-3AD203B41FA5}">
                      <a16:colId xmlns:a16="http://schemas.microsoft.com/office/drawing/2014/main" val="4045605955"/>
                    </a:ext>
                  </a:extLst>
                </a:gridCol>
                <a:gridCol w="1599965">
                  <a:extLst>
                    <a:ext uri="{9D8B030D-6E8A-4147-A177-3AD203B41FA5}">
                      <a16:colId xmlns:a16="http://schemas.microsoft.com/office/drawing/2014/main" val="1110535667"/>
                    </a:ext>
                  </a:extLst>
                </a:gridCol>
                <a:gridCol w="1670005">
                  <a:extLst>
                    <a:ext uri="{9D8B030D-6E8A-4147-A177-3AD203B41FA5}">
                      <a16:colId xmlns:a16="http://schemas.microsoft.com/office/drawing/2014/main" val="35114139"/>
                    </a:ext>
                  </a:extLst>
                </a:gridCol>
                <a:gridCol w="365760">
                  <a:extLst>
                    <a:ext uri="{9D8B030D-6E8A-4147-A177-3AD203B41FA5}">
                      <a16:colId xmlns:a16="http://schemas.microsoft.com/office/drawing/2014/main" val="2314711038"/>
                    </a:ext>
                  </a:extLst>
                </a:gridCol>
                <a:gridCol w="365760">
                  <a:extLst>
                    <a:ext uri="{9D8B030D-6E8A-4147-A177-3AD203B41FA5}">
                      <a16:colId xmlns:a16="http://schemas.microsoft.com/office/drawing/2014/main" val="3756164227"/>
                    </a:ext>
                  </a:extLst>
                </a:gridCol>
                <a:gridCol w="1617783">
                  <a:extLst>
                    <a:ext uri="{9D8B030D-6E8A-4147-A177-3AD203B41FA5}">
                      <a16:colId xmlns:a16="http://schemas.microsoft.com/office/drawing/2014/main" val="2053338358"/>
                    </a:ext>
                  </a:extLst>
                </a:gridCol>
              </a:tblGrid>
              <a:tr h="535097">
                <a:tc>
                  <a:txBody>
                    <a:bodyPr/>
                    <a:lstStyle/>
                    <a:p>
                      <a:pPr algn="ctr">
                        <a:lnSpc>
                          <a:spcPct val="107000"/>
                        </a:lnSpc>
                        <a:spcAft>
                          <a:spcPts val="800"/>
                        </a:spcAft>
                      </a:pPr>
                      <a:r>
                        <a:rPr lang="pl-PL" sz="1600" dirty="0">
                          <a:solidFill>
                            <a:schemeClr val="tx1"/>
                          </a:solidFill>
                          <a:effectLst/>
                        </a:rPr>
                        <a:t>WIELKOŚĆ PRZEDSIĘBIORSTWA</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dirty="0">
                          <a:solidFill>
                            <a:schemeClr val="tx1"/>
                          </a:solidFill>
                          <a:effectLst/>
                        </a:rPr>
                        <a:t>LICZBA PERSONELU</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pl-PL" sz="1600" dirty="0">
                          <a:solidFill>
                            <a:schemeClr val="tx1"/>
                          </a:solidFill>
                          <a:effectLst/>
                        </a:rPr>
                        <a:t>ROCZNY OBRÓT</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c gridSpan="2">
                  <a:txBody>
                    <a:bodyPr/>
                    <a:lstStyle/>
                    <a:p>
                      <a:pPr algn="ctr">
                        <a:lnSpc>
                          <a:spcPct val="107000"/>
                        </a:lnSpc>
                        <a:spcAft>
                          <a:spcPts val="800"/>
                        </a:spcAft>
                      </a:pPr>
                      <a:r>
                        <a:rPr lang="pl-PL" sz="1600" dirty="0">
                          <a:solidFill>
                            <a:schemeClr val="tx1"/>
                          </a:solidFill>
                          <a:effectLst/>
                        </a:rPr>
                        <a:t>ROCZNA SUMA BILANSOWA</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3246496878"/>
                  </a:ext>
                </a:extLst>
              </a:tr>
              <a:tr h="452359">
                <a:tc>
                  <a:txBody>
                    <a:bodyPr/>
                    <a:lstStyle/>
                    <a:p>
                      <a:pPr algn="ctr">
                        <a:lnSpc>
                          <a:spcPct val="107000"/>
                        </a:lnSpc>
                        <a:spcAft>
                          <a:spcPts val="800"/>
                        </a:spcAft>
                      </a:pPr>
                      <a:r>
                        <a:rPr lang="pl-PL" sz="1600" dirty="0">
                          <a:solidFill>
                            <a:schemeClr val="tx1"/>
                          </a:solidFill>
                          <a:effectLst/>
                        </a:rPr>
                        <a:t>mikro</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dirty="0">
                          <a:solidFill>
                            <a:schemeClr val="tx1"/>
                          </a:solidFill>
                          <a:effectLst/>
                        </a:rPr>
                        <a:t>&lt;10</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dirty="0">
                          <a:solidFill>
                            <a:schemeClr val="tx1"/>
                          </a:solidFill>
                          <a:effectLst/>
                        </a:rPr>
                        <a:t>≤ 2 mln euro</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pl-PL" sz="1600" dirty="0">
                          <a:solidFill>
                            <a:schemeClr val="tx1"/>
                          </a:solidFill>
                          <a:effectLst/>
                        </a:rPr>
                        <a:t>lub</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c>
                  <a:txBody>
                    <a:bodyPr/>
                    <a:lstStyle/>
                    <a:p>
                      <a:pPr algn="ctr">
                        <a:lnSpc>
                          <a:spcPct val="107000"/>
                        </a:lnSpc>
                        <a:spcAft>
                          <a:spcPts val="800"/>
                        </a:spcAft>
                      </a:pPr>
                      <a:r>
                        <a:rPr lang="pl-PL" sz="1600">
                          <a:solidFill>
                            <a:schemeClr val="tx1"/>
                          </a:solidFill>
                          <a:effectLst/>
                        </a:rPr>
                        <a:t>≤ 2 mln euro</a:t>
                      </a:r>
                      <a:endParaRPr lang="pl-PL"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117566"/>
                  </a:ext>
                </a:extLst>
              </a:tr>
              <a:tr h="427374">
                <a:tc>
                  <a:txBody>
                    <a:bodyPr/>
                    <a:lstStyle/>
                    <a:p>
                      <a:pPr algn="ctr">
                        <a:lnSpc>
                          <a:spcPct val="107000"/>
                        </a:lnSpc>
                        <a:spcAft>
                          <a:spcPts val="800"/>
                        </a:spcAft>
                      </a:pPr>
                      <a:r>
                        <a:rPr lang="pl-PL" sz="1600" dirty="0">
                          <a:solidFill>
                            <a:schemeClr val="tx1"/>
                          </a:solidFill>
                          <a:effectLst/>
                        </a:rPr>
                        <a:t>małe</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dirty="0">
                          <a:solidFill>
                            <a:schemeClr val="tx1"/>
                          </a:solidFill>
                          <a:effectLst/>
                        </a:rPr>
                        <a:t>&lt;50</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dirty="0">
                          <a:solidFill>
                            <a:schemeClr val="tx1"/>
                          </a:solidFill>
                          <a:effectLst/>
                        </a:rPr>
                        <a:t>≤ 10 mln euro</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pl-PL" sz="1600" dirty="0">
                          <a:solidFill>
                            <a:schemeClr val="tx1"/>
                          </a:solidFill>
                          <a:effectLst/>
                        </a:rPr>
                        <a:t>lub</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c>
                  <a:txBody>
                    <a:bodyPr/>
                    <a:lstStyle/>
                    <a:p>
                      <a:pPr algn="ctr">
                        <a:lnSpc>
                          <a:spcPct val="107000"/>
                        </a:lnSpc>
                        <a:spcAft>
                          <a:spcPts val="800"/>
                        </a:spcAft>
                      </a:pPr>
                      <a:r>
                        <a:rPr lang="pl-PL" sz="1600" dirty="0">
                          <a:solidFill>
                            <a:schemeClr val="tx1"/>
                          </a:solidFill>
                          <a:effectLst/>
                        </a:rPr>
                        <a:t>≤ 10 mln euro</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9024926"/>
                  </a:ext>
                </a:extLst>
              </a:tr>
              <a:tr h="452359">
                <a:tc>
                  <a:txBody>
                    <a:bodyPr/>
                    <a:lstStyle/>
                    <a:p>
                      <a:pPr algn="ctr">
                        <a:lnSpc>
                          <a:spcPct val="107000"/>
                        </a:lnSpc>
                        <a:spcAft>
                          <a:spcPts val="800"/>
                        </a:spcAft>
                      </a:pPr>
                      <a:r>
                        <a:rPr lang="pl-PL" sz="1600" dirty="0">
                          <a:solidFill>
                            <a:schemeClr val="tx1"/>
                          </a:solidFill>
                          <a:effectLst/>
                        </a:rPr>
                        <a:t>średnie</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a:solidFill>
                            <a:schemeClr val="tx1"/>
                          </a:solidFill>
                          <a:effectLst/>
                        </a:rPr>
                        <a:t>&lt;250</a:t>
                      </a:r>
                      <a:endParaRPr lang="pl-PL"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dirty="0">
                          <a:solidFill>
                            <a:schemeClr val="tx1"/>
                          </a:solidFill>
                          <a:effectLst/>
                        </a:rPr>
                        <a:t>≤ 50 mln euro</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pl-PL" sz="1600" dirty="0">
                          <a:solidFill>
                            <a:schemeClr val="tx1"/>
                          </a:solidFill>
                          <a:effectLst/>
                        </a:rPr>
                        <a:t>lub</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c>
                  <a:txBody>
                    <a:bodyPr/>
                    <a:lstStyle/>
                    <a:p>
                      <a:pPr algn="ctr">
                        <a:lnSpc>
                          <a:spcPct val="107000"/>
                        </a:lnSpc>
                        <a:spcAft>
                          <a:spcPts val="800"/>
                        </a:spcAft>
                      </a:pPr>
                      <a:r>
                        <a:rPr lang="pl-PL" sz="1600" dirty="0">
                          <a:solidFill>
                            <a:schemeClr val="tx1"/>
                          </a:solidFill>
                          <a:effectLst/>
                        </a:rPr>
                        <a:t>≤ 43 mln euro</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129011"/>
                  </a:ext>
                </a:extLst>
              </a:tr>
              <a:tr h="452359">
                <a:tc>
                  <a:txBody>
                    <a:bodyPr/>
                    <a:lstStyle/>
                    <a:p>
                      <a:pPr algn="ctr">
                        <a:lnSpc>
                          <a:spcPct val="107000"/>
                        </a:lnSpc>
                        <a:spcAft>
                          <a:spcPts val="800"/>
                        </a:spcAft>
                      </a:pPr>
                      <a:r>
                        <a:rPr lang="pl-PL" sz="1600" dirty="0">
                          <a:solidFill>
                            <a:schemeClr val="tx1"/>
                          </a:solidFill>
                          <a:effectLst/>
                        </a:rPr>
                        <a:t>duże</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a:solidFill>
                            <a:schemeClr val="tx1"/>
                          </a:solidFill>
                          <a:effectLst/>
                        </a:rPr>
                        <a:t>&gt;250</a:t>
                      </a:r>
                      <a:endParaRPr lang="pl-PL"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pl-PL" sz="1600">
                          <a:solidFill>
                            <a:schemeClr val="tx1"/>
                          </a:solidFill>
                          <a:effectLst/>
                        </a:rPr>
                        <a:t>&gt; 50 mln euro</a:t>
                      </a:r>
                      <a:endParaRPr lang="pl-PL"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pl-PL" sz="1600" dirty="0">
                          <a:solidFill>
                            <a:schemeClr val="tx1"/>
                          </a:solidFill>
                          <a:effectLst/>
                        </a:rPr>
                        <a:t>Lub</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a:p>
                  </a:txBody>
                  <a:tcPr/>
                </a:tc>
                <a:tc>
                  <a:txBody>
                    <a:bodyPr/>
                    <a:lstStyle/>
                    <a:p>
                      <a:pPr algn="ctr">
                        <a:lnSpc>
                          <a:spcPct val="107000"/>
                        </a:lnSpc>
                        <a:spcAft>
                          <a:spcPts val="800"/>
                        </a:spcAft>
                      </a:pPr>
                      <a:r>
                        <a:rPr lang="pl-PL" sz="1600" dirty="0">
                          <a:solidFill>
                            <a:schemeClr val="tx1"/>
                          </a:solidFill>
                          <a:effectLst/>
                        </a:rPr>
                        <a:t>&gt;43 mln euro</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689580"/>
                  </a:ext>
                </a:extLst>
              </a:tr>
            </a:tbl>
          </a:graphicData>
        </a:graphic>
      </p:graphicFrame>
    </p:spTree>
    <p:extLst>
      <p:ext uri="{BB962C8B-B14F-4D97-AF65-F5344CB8AC3E}">
        <p14:creationId xmlns:p14="http://schemas.microsoft.com/office/powerpoint/2010/main" val="748082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Łącznik prosty 3">
            <a:extLst>
              <a:ext uri="{FF2B5EF4-FFF2-40B4-BE49-F238E27FC236}">
                <a16:creationId xmlns:a16="http://schemas.microsoft.com/office/drawing/2014/main" id="{38CB180C-238F-4325-A4FB-6B1B5A3D1302}"/>
              </a:ext>
            </a:extLst>
          </p:cNvPr>
          <p:cNvCxnSpPr/>
          <p:nvPr/>
        </p:nvCxnSpPr>
        <p:spPr>
          <a:xfrm>
            <a:off x="852189" y="865964"/>
            <a:ext cx="103366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ytuł 1">
            <a:extLst>
              <a:ext uri="{FF2B5EF4-FFF2-40B4-BE49-F238E27FC236}">
                <a16:creationId xmlns:a16="http://schemas.microsoft.com/office/drawing/2014/main" id="{F7F49500-0BCF-4A39-8436-339AC0ECECA0}"/>
              </a:ext>
            </a:extLst>
          </p:cNvPr>
          <p:cNvSpPr txBox="1">
            <a:spLocks/>
          </p:cNvSpPr>
          <p:nvPr/>
        </p:nvSpPr>
        <p:spPr>
          <a:xfrm>
            <a:off x="752797" y="119480"/>
            <a:ext cx="10058400" cy="7464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r>
              <a:rPr lang="pl-PL" sz="3500" b="1" dirty="0">
                <a:solidFill>
                  <a:srgbClr val="00B050"/>
                </a:solidFill>
              </a:rPr>
              <a:t>DEFINICJA PRACOWNIKA</a:t>
            </a:r>
          </a:p>
        </p:txBody>
      </p:sp>
      <p:sp>
        <p:nvSpPr>
          <p:cNvPr id="7" name="pole tekstowe 6">
            <a:extLst>
              <a:ext uri="{FF2B5EF4-FFF2-40B4-BE49-F238E27FC236}">
                <a16:creationId xmlns:a16="http://schemas.microsoft.com/office/drawing/2014/main" id="{10B352ED-7EFC-41A9-A8A7-C0B942C83D4C}"/>
              </a:ext>
            </a:extLst>
          </p:cNvPr>
          <p:cNvSpPr txBox="1"/>
          <p:nvPr/>
        </p:nvSpPr>
        <p:spPr>
          <a:xfrm>
            <a:off x="776726" y="1209032"/>
            <a:ext cx="10412159" cy="5478423"/>
          </a:xfrm>
          <a:prstGeom prst="rect">
            <a:avLst/>
          </a:prstGeom>
          <a:noFill/>
        </p:spPr>
        <p:txBody>
          <a:bodyPr wrap="square">
            <a:spAutoFit/>
          </a:bodyPr>
          <a:lstStyle/>
          <a:p>
            <a:pPr algn="just"/>
            <a:r>
              <a:rPr lang="pl-PL" sz="2000" dirty="0">
                <a:effectLst/>
              </a:rPr>
              <a:t>Pracownik Przedsiębiorstwa –osoba w rozumieniu art. 3 ust. 3 ustawy z dnia 9 listopada 2000 r. o utworzeniu Polskiej Agencji Rozwoju Przedsiębiorczości (tj. Dz. U. z 2019 r., poz. 310, z </a:t>
            </a:r>
            <a:r>
              <a:rPr lang="pl-PL" sz="2000" dirty="0" err="1">
                <a:effectLst/>
              </a:rPr>
              <a:t>późn</a:t>
            </a:r>
            <a:r>
              <a:rPr lang="pl-PL" sz="2000" dirty="0">
                <a:effectLst/>
              </a:rPr>
              <a:t>. zm.) tj.:</a:t>
            </a:r>
          </a:p>
          <a:p>
            <a:pPr marL="342900" indent="-342900" algn="just">
              <a:buClr>
                <a:srgbClr val="00B050"/>
              </a:buClr>
              <a:buFont typeface="Wingdings" panose="05000000000000000000" pitchFamily="2" charset="2"/>
              <a:buChar char="Ø"/>
            </a:pPr>
            <a:r>
              <a:rPr lang="pl-PL" sz="2000" b="1" dirty="0">
                <a:effectLst/>
              </a:rPr>
              <a:t>pracownik w rozumieniu art. 2 </a:t>
            </a:r>
            <a:r>
              <a:rPr lang="pl-PL" sz="2000" dirty="0">
                <a:effectLst/>
              </a:rPr>
              <a:t>ustawy z dnia 26 czerwca 1974 r. – Kodeks pracy (Dz. </a:t>
            </a:r>
            <a:r>
              <a:rPr lang="pl-PL" sz="2000" dirty="0" err="1">
                <a:effectLst/>
              </a:rPr>
              <a:t>U.z</a:t>
            </a:r>
            <a:r>
              <a:rPr lang="pl-PL" sz="2000" dirty="0">
                <a:effectLst/>
              </a:rPr>
              <a:t> 2018r. 917, z </a:t>
            </a:r>
            <a:r>
              <a:rPr lang="pl-PL" sz="2000" dirty="0" err="1">
                <a:effectLst/>
              </a:rPr>
              <a:t>późn</a:t>
            </a:r>
            <a:r>
              <a:rPr lang="pl-PL" sz="2000" dirty="0">
                <a:effectLst/>
              </a:rPr>
              <a:t>. zm.),</a:t>
            </a:r>
          </a:p>
          <a:p>
            <a:pPr algn="just">
              <a:buClr>
                <a:srgbClr val="00B050"/>
              </a:buClr>
            </a:pPr>
            <a:endParaRPr lang="pl-PL" sz="1000" dirty="0">
              <a:effectLst/>
            </a:endParaRPr>
          </a:p>
          <a:p>
            <a:pPr marL="342900" indent="-342900" algn="just">
              <a:buClr>
                <a:srgbClr val="00B050"/>
              </a:buClr>
              <a:buFont typeface="Wingdings" panose="05000000000000000000" pitchFamily="2" charset="2"/>
              <a:buChar char="Ø"/>
            </a:pPr>
            <a:r>
              <a:rPr lang="pl-PL" sz="2000" b="1" dirty="0">
                <a:effectLst/>
              </a:rPr>
              <a:t>pracownik tymczasowy </a:t>
            </a:r>
            <a:r>
              <a:rPr lang="pl-PL" sz="2000" dirty="0">
                <a:effectLst/>
              </a:rPr>
              <a:t>w rozumieniu art. 2 pkt 2 ustawy z dnia 9 lipca 2003 r. o zatrudnianiu pracowników tymczasowych (Dz. U. z 2018 r. poz. 594 i 1608),</a:t>
            </a:r>
            <a:endParaRPr lang="pl-PL" sz="1000" dirty="0">
              <a:effectLst/>
            </a:endParaRPr>
          </a:p>
          <a:p>
            <a:pPr algn="just">
              <a:buClr>
                <a:srgbClr val="00B050"/>
              </a:buClr>
            </a:pPr>
            <a:endParaRPr lang="pl-PL" sz="1000" dirty="0">
              <a:effectLst/>
            </a:endParaRPr>
          </a:p>
          <a:p>
            <a:pPr marL="342900" indent="-342900" algn="just">
              <a:buClr>
                <a:srgbClr val="00B050"/>
              </a:buClr>
              <a:buFont typeface="Wingdings" panose="05000000000000000000" pitchFamily="2" charset="2"/>
              <a:buChar char="Ø"/>
            </a:pPr>
            <a:r>
              <a:rPr lang="pl-PL" sz="2000" b="1" dirty="0">
                <a:effectLst/>
              </a:rPr>
              <a:t>osoba wykonującą pracę na podstawie umowy</a:t>
            </a:r>
            <a:r>
              <a:rPr lang="pl-PL" sz="2000" dirty="0">
                <a:effectLst/>
              </a:rPr>
              <a:t> agencyjnej, umowy zlecenia lub innej umowy o świadczenie usług, do której zgodnie z Kodeksem cywilnym stosuje się przepisy dotyczące zlecenia albo umowy o dzieło, jeżeli umowę taką zawarła z pracodawcą, z którym pozostaje w stosunku pracy, lub jeżeli w ramach takiej umowy wykonuje pracę na rzecz pracodawcy, z którym pozostaje w stosunku pracy,</a:t>
            </a:r>
          </a:p>
          <a:p>
            <a:pPr algn="just">
              <a:buClr>
                <a:srgbClr val="00B050"/>
              </a:buClr>
            </a:pPr>
            <a:endParaRPr lang="pl-PL" sz="1000" dirty="0">
              <a:effectLst/>
            </a:endParaRPr>
          </a:p>
          <a:p>
            <a:pPr marL="342900" indent="-342900" algn="just">
              <a:buClr>
                <a:srgbClr val="00B050"/>
              </a:buClr>
              <a:buFont typeface="Wingdings" panose="05000000000000000000" pitchFamily="2" charset="2"/>
              <a:buChar char="Ø"/>
            </a:pPr>
            <a:r>
              <a:rPr lang="pl-PL" sz="2000" b="1" dirty="0">
                <a:effectLst/>
              </a:rPr>
              <a:t>właściciel</a:t>
            </a:r>
            <a:r>
              <a:rPr lang="pl-PL" sz="2000" dirty="0">
                <a:effectLst/>
              </a:rPr>
              <a:t> pełniący funkcje kierownicze,</a:t>
            </a:r>
          </a:p>
          <a:p>
            <a:pPr algn="just">
              <a:buClr>
                <a:srgbClr val="00B050"/>
              </a:buClr>
            </a:pPr>
            <a:endParaRPr lang="pl-PL" sz="1000" dirty="0">
              <a:effectLst/>
            </a:endParaRPr>
          </a:p>
          <a:p>
            <a:pPr marL="342900" indent="-342900" algn="just">
              <a:buClr>
                <a:srgbClr val="00B050"/>
              </a:buClr>
              <a:buFont typeface="Wingdings" panose="05000000000000000000" pitchFamily="2" charset="2"/>
              <a:buChar char="Ø"/>
            </a:pPr>
            <a:r>
              <a:rPr lang="pl-PL" sz="2000" b="1" dirty="0">
                <a:effectLst/>
              </a:rPr>
              <a:t>wspólnik</a:t>
            </a:r>
            <a:r>
              <a:rPr lang="pl-PL" sz="2000" dirty="0">
                <a:effectLst/>
              </a:rPr>
              <a:t> w tym partner prowadzący regularną działalność w Przedsiębiorstwie i czerpiący z niego korzyści finansowe.</a:t>
            </a:r>
          </a:p>
        </p:txBody>
      </p:sp>
    </p:spTree>
    <p:extLst>
      <p:ext uri="{BB962C8B-B14F-4D97-AF65-F5344CB8AC3E}">
        <p14:creationId xmlns:p14="http://schemas.microsoft.com/office/powerpoint/2010/main" val="1232983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ccentBoxVTI">
  <a:themeElements>
    <a:clrScheme name="AnalogousFromLightSeedLeftStep">
      <a:dk1>
        <a:srgbClr val="000000"/>
      </a:dk1>
      <a:lt1>
        <a:srgbClr val="FFFFFF"/>
      </a:lt1>
      <a:dk2>
        <a:srgbClr val="242C41"/>
      </a:dk2>
      <a:lt2>
        <a:srgbClr val="E8E6E2"/>
      </a:lt2>
      <a:accent1>
        <a:srgbClr val="96A4C6"/>
      </a:accent1>
      <a:accent2>
        <a:srgbClr val="7FA8BA"/>
      </a:accent2>
      <a:accent3>
        <a:srgbClr val="82ACA7"/>
      </a:accent3>
      <a:accent4>
        <a:srgbClr val="77AE91"/>
      </a:accent4>
      <a:accent5>
        <a:srgbClr val="81AC83"/>
      </a:accent5>
      <a:accent6>
        <a:srgbClr val="8BAE77"/>
      </a:accent6>
      <a:hlink>
        <a:srgbClr val="918158"/>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1919</TotalTime>
  <Words>5162</Words>
  <Application>Microsoft Office PowerPoint</Application>
  <PresentationFormat>Panoramiczny</PresentationFormat>
  <Paragraphs>579</Paragraphs>
  <Slides>42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42</vt:i4>
      </vt:variant>
    </vt:vector>
  </HeadingPairs>
  <TitlesOfParts>
    <vt:vector size="49" baseType="lpstr">
      <vt:lpstr>Arial</vt:lpstr>
      <vt:lpstr>Arial Unicode MS</vt:lpstr>
      <vt:lpstr>Avenir Next LT Pro</vt:lpstr>
      <vt:lpstr>Calibri</vt:lpstr>
      <vt:lpstr>Trebuchet MS</vt:lpstr>
      <vt:lpstr>Wingdings</vt:lpstr>
      <vt:lpstr>AccentBoxVTI</vt:lpstr>
      <vt:lpstr>„Nowoczesne Kompetencje w Sektorze Chemicznym”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WYKAZ MAKSYMALNEGO KOSZTU USŁUG ROZWOJOWYCH WSKAZANYCH W REKOMENDACJI</vt:lpstr>
      <vt:lpstr>WYKAZ MAKSYMALNEGO KOSZTU USŁUG ROZWOJOWYCH</vt:lpstr>
      <vt:lpstr>WYKAZ MAKSYMALNEGO KOSZTU USŁUG ROZWOJOWYCH</vt:lpstr>
      <vt:lpstr>WYKAZ MAKSYMALNEGO KOSZTU USŁUG ROZWOJOWYCH</vt:lpstr>
      <vt:lpstr>WYKAZ MAKSYMALNEGO KOSZTU USŁUG ROZWOJOWYCH WSKAZANYCH W REKOMENDACJI</vt:lpstr>
      <vt:lpstr>Prezentacja programu PowerPoint</vt:lpstr>
      <vt:lpstr>NABORY DEYDKOWANE Operator będzie w ramach Projektu ogłaszał  nabory skierowane do Przedsiębiorców określonej wielkości</vt:lpstr>
      <vt:lpstr>Zgłoszenie do Projektu następuje poprzez wypełnienie przez Przedsiębiorcę Formularza rejestracyjnego, zamieszczonego na stronie internetowej Polskiej Agencji Rozwoju Przedsiębiorczości https://www.parp.gov.pl/component/site/site/formularz-zgloszeniowy-kompetencje-dla-sektorow-2 </vt:lpstr>
      <vt:lpstr>KROKI POSTĘPOWANIA  (po wypełnieniu formularza rejestracyjnego w PARP)</vt:lpstr>
      <vt:lpstr>ZŁOŻENIE WNIOSKU O UMOWĘ</vt:lpstr>
      <vt:lpstr>WSPARCIE W PROJEKCIE</vt:lpstr>
      <vt:lpstr>USŁUGA Z BUR</vt:lpstr>
      <vt:lpstr>USŁUGA SPOZA BUR</vt:lpstr>
      <vt:lpstr>USŁUGA SPOZA BUR</vt:lpstr>
      <vt:lpstr>REFUNDACJA/OPŁATA</vt:lpstr>
      <vt:lpstr>Prezentacja programu PowerPoint</vt:lpstr>
      <vt:lpstr>Prezentacja programu PowerPoint</vt:lpstr>
      <vt:lpstr>DOKUMENTY ROZLICZENIOWE dla usług z BUR</vt:lpstr>
      <vt:lpstr>DOKUMENTY ROZLICZENIOWE dla usług spoza BUR</vt:lpstr>
      <vt:lpstr>DOKUMENTY ROZLICZENIOWE dla usług spoza BUR</vt:lpstr>
      <vt:lpstr>monitoring</vt:lpstr>
      <vt:lpstr>monitoring</vt:lpstr>
      <vt:lpstr>monitoring</vt:lpstr>
      <vt:lpstr>monitoring</vt:lpstr>
      <vt:lpstr>Prezentacja programu PowerPoint</vt:lpstr>
      <vt:lpstr>Prezentacja programu PowerPoint</vt:lpstr>
      <vt:lpstr>„Nowoczesne Kompetencje w Sektorze Chemicznym”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Wdrażanie Rekomendacji sektorowych rad ds. kompetencji  mających na celu zapobieganie negatywnym skutkom pandemii –  zadania COVID-19</dc:title>
  <dc:creator>Anna Skonieczna</dc:creator>
  <cp:lastModifiedBy>Agnieszka Bolewska</cp:lastModifiedBy>
  <cp:revision>161</cp:revision>
  <dcterms:created xsi:type="dcterms:W3CDTF">2020-10-06T11:27:46Z</dcterms:created>
  <dcterms:modified xsi:type="dcterms:W3CDTF">2023-09-05T10:36:07Z</dcterms:modified>
</cp:coreProperties>
</file>